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6858000" cx="9144000"/>
  <p:notesSz cx="6858000" cy="9144000"/>
  <p:embeddedFontLst>
    <p:embeddedFont>
      <p:font typeface="Hammersmith One"/>
      <p:regular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Rubik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ammersmithOne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37" Type="http://schemas.openxmlformats.org/officeDocument/2006/relationships/font" Target="fonts/Rubik-bold.fntdata"/><Relationship Id="rId14" Type="http://schemas.openxmlformats.org/officeDocument/2006/relationships/slide" Target="slides/slide10.xml"/><Relationship Id="rId36" Type="http://schemas.openxmlformats.org/officeDocument/2006/relationships/font" Target="fonts/Rubik-regular.fntdata"/><Relationship Id="rId17" Type="http://schemas.openxmlformats.org/officeDocument/2006/relationships/slide" Target="slides/slide13.xml"/><Relationship Id="rId39" Type="http://schemas.openxmlformats.org/officeDocument/2006/relationships/font" Target="fonts/Rubik-boldItalic.fntdata"/><Relationship Id="rId16" Type="http://schemas.openxmlformats.org/officeDocument/2006/relationships/slide" Target="slides/slide12.xml"/><Relationship Id="rId38" Type="http://schemas.openxmlformats.org/officeDocument/2006/relationships/font" Target="fonts/Rubik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FIncBenShck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Determina la forma y característica que la galleta va a tener (objeto) sin ser el objeto real </a:t>
            </a:r>
            <a:endParaRPr/>
          </a:p>
        </p:txBody>
      </p:sp>
      <p:sp>
        <p:nvSpPr>
          <p:cNvPr id="202" name="Google Shape;202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6" name="Google Shape;276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4" name="Google Shape;36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importante que al enfrentarnos, con humildad, a una obra de tipo abstracta no nos concentremos tanto en que podemos ver del mundo real en ella sino en qué sentimientos nos produce esa forma y ese color, que sensaciones nos provoca, qué emociones evoca, a dónde nos remota, es decir, mirarla de un modo más subjetivo que objetivo.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2" name="Google Shape;38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https://www.youtube.com/watch?v=FIncBenShck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8" name="Google Shape;388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6" name="Google Shape;39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4" name="Google Shape;404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" name="Google Shape;41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http://aprenderaprogramar.com/index.php?option=com_content&amp;view=article&amp;id=525:concepto-y-definicion-de-clase-en-java-objetos-del-mundo-real-y-abstractos-ejemplos-y-ejercicio-cu00644b&amp;catid=68:curso-aprender-programacion-java-desde-cero&amp;Itemid=188</a:t>
            </a:r>
            <a:endParaRPr/>
          </a:p>
        </p:txBody>
      </p:sp>
      <p:sp>
        <p:nvSpPr>
          <p:cNvPr id="152" name="Google Shape;15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1" name="Google Shape;61;p9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hyperlink" Target="https://www.flickr.com/photos/gonzalvo/3504307170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hyperlink" Target="https://www.flickr.com/photos/13588301@N07/4837528043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hyperlink" Target="https://www.flickr.com/photos/101306629@N07/11608141475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Relationship Id="rId8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jpg"/><Relationship Id="rId4" Type="http://schemas.openxmlformats.org/officeDocument/2006/relationships/hyperlink" Target="https://www.flickr.com/photos/bantam10/5317305051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Relationship Id="rId4" Type="http://schemas.openxmlformats.org/officeDocument/2006/relationships/hyperlink" Target="https://www.flickr.com/photos/128629824@N06/15347555558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hyperlink" Target="https://www.flickr.com/photos/22404965@N08/3361756632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0" y="0"/>
            <a:ext cx="9144000" cy="18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El mundo está lleno de objetos reales que se describen para construir un sistema informático</a:t>
            </a:r>
            <a:r>
              <a:rPr b="0" i="0" lang="en" sz="30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.</a:t>
            </a:r>
            <a:endParaRPr b="0" i="0" sz="3000" u="none" cap="none" strike="noStrike">
              <a:solidFill>
                <a:srgbClr val="000000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4572000" y="5195886"/>
            <a:ext cx="4416725" cy="18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¿Qué </a:t>
            </a:r>
            <a:r>
              <a:rPr b="1" i="0" lang="en" sz="3600" u="none" cap="none" strike="noStrike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concepto conocido </a:t>
            </a:r>
            <a:r>
              <a:rPr b="0" i="0" lang="en" sz="3600" u="none" cap="none" strike="noStrike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engloba a todos estos objetos?</a:t>
            </a:r>
            <a:endParaRPr b="0" i="0" sz="3600" u="none" cap="none" strike="noStrike">
              <a:solidFill>
                <a:schemeClr val="lt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0" y="5792637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Nombre: 2009 Excursión en Globo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Autor:  Jose Gonzalvo Vivas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Fuente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https://www.flickr.com/photos/gonzalvo/3504307170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Licencia: CC BY-NC-ND 2.0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0" y="169325"/>
            <a:ext cx="8938500" cy="5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latin typeface="Hammersmith One"/>
                <a:ea typeface="Hammersmith One"/>
                <a:cs typeface="Hammersmith One"/>
                <a:sym typeface="Hammersmith One"/>
              </a:rPr>
              <a:t>A ese </a:t>
            </a:r>
            <a:r>
              <a:rPr b="1" lang="en" sz="3600">
                <a:latin typeface="Hammersmith One"/>
                <a:ea typeface="Hammersmith One"/>
                <a:cs typeface="Hammersmith One"/>
                <a:sym typeface="Hammersmith One"/>
              </a:rPr>
              <a:t>concepto conocido</a:t>
            </a:r>
            <a:r>
              <a:rPr lang="en" sz="3600">
                <a:latin typeface="Hammersmith One"/>
                <a:ea typeface="Hammersmith One"/>
                <a:cs typeface="Hammersmith One"/>
                <a:sym typeface="Hammersmith One"/>
              </a:rPr>
              <a:t> que representa a un </a:t>
            </a:r>
            <a:r>
              <a:rPr b="1" lang="en" sz="3800">
                <a:latin typeface="Hammersmith One"/>
                <a:ea typeface="Hammersmith One"/>
                <a:cs typeface="Hammersmith One"/>
                <a:sym typeface="Hammersmith One"/>
              </a:rPr>
              <a:t>grupo </a:t>
            </a:r>
            <a:r>
              <a:rPr lang="en" sz="3600">
                <a:latin typeface="Hammersmith One"/>
                <a:ea typeface="Hammersmith One"/>
                <a:cs typeface="Hammersmith One"/>
                <a:sym typeface="Hammersmith One"/>
              </a:rPr>
              <a:t>de objetos…</a:t>
            </a:r>
            <a:endParaRPr sz="36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latin typeface="Hammersmith One"/>
                <a:ea typeface="Hammersmith One"/>
                <a:cs typeface="Hammersmith One"/>
                <a:sym typeface="Hammersmith One"/>
              </a:rPr>
              <a:t>...lo llamamos </a:t>
            </a:r>
            <a:r>
              <a:rPr b="1" lang="en" sz="4800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Clase</a:t>
            </a:r>
            <a:endParaRPr b="1" sz="4800">
              <a:solidFill>
                <a:srgbClr val="0000FF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7" name="Google Shape;19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963" y="1554823"/>
            <a:ext cx="3217122" cy="411273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3726612" y="4602191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Nombre: Prefiero volar a correr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Autor:  Priscila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Fuente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https://www.flickr.com/photos/13588301@N07/4837528043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Licencia: CC BY-NC-ND 2.0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54100" y="115575"/>
            <a:ext cx="9144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>
                <a:latin typeface="Hammersmith One"/>
                <a:ea typeface="Hammersmith One"/>
                <a:cs typeface="Hammersmith One"/>
                <a:sym typeface="Hammersmith One"/>
              </a:rPr>
              <a:t>Podemos crear galletas diferentes con el mismo molde (</a:t>
            </a:r>
            <a:r>
              <a:rPr b="1" lang="en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clase</a:t>
            </a:r>
            <a:r>
              <a:rPr b="1" lang="en">
                <a:latin typeface="Hammersmith One"/>
                <a:ea typeface="Hammersmith One"/>
                <a:cs typeface="Hammersmith One"/>
                <a:sym typeface="Hammersmith One"/>
              </a:rPr>
              <a:t>)</a:t>
            </a:r>
            <a:endParaRPr b="1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101" y="1846054"/>
            <a:ext cx="3952074" cy="3952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/>
        </p:nvSpPr>
        <p:spPr>
          <a:xfrm>
            <a:off x="4106175" y="4732765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Nombre: Galletas de jengibre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Autor:  Rocío Cuenca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Fuente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https://www.flickr.com/photos/101306629@N07/11608141475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Licencia: CC BY-NC-ND 2.0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0849" y="47291"/>
            <a:ext cx="7620000" cy="571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24"/>
          <p:cNvGrpSpPr/>
          <p:nvPr/>
        </p:nvGrpSpPr>
        <p:grpSpPr>
          <a:xfrm>
            <a:off x="0" y="3001992"/>
            <a:ext cx="4038600" cy="2846332"/>
            <a:chOff x="0" y="1014791"/>
            <a:chExt cx="4038600" cy="3089809"/>
          </a:xfrm>
        </p:grpSpPr>
        <p:sp>
          <p:nvSpPr>
            <p:cNvPr id="214" name="Google Shape;214;p24"/>
            <p:cNvSpPr/>
            <p:nvPr/>
          </p:nvSpPr>
          <p:spPr>
            <a:xfrm>
              <a:off x="0" y="1202078"/>
              <a:ext cx="4038600" cy="2902522"/>
            </a:xfrm>
            <a:prstGeom prst="roundRect">
              <a:avLst>
                <a:gd fmla="val 850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100550" y="1014791"/>
              <a:ext cx="3837600" cy="298900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533925" lIns="182875" spcFirstLastPara="1" rIns="182875" wrap="square" tIns="18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Clase Persona</a:t>
              </a:r>
              <a:endParaRPr b="0" i="0" sz="4000" u="none" cap="none" strike="noStrike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100965" y="1847005"/>
              <a:ext cx="1901400" cy="1847100"/>
            </a:xfrm>
            <a:prstGeom prst="roundRect">
              <a:avLst>
                <a:gd fmla="val 10500" name="adj"/>
              </a:avLst>
            </a:prstGeom>
            <a:solidFill>
              <a:schemeClr val="lt1">
                <a:alpha val="89411"/>
              </a:schemeClr>
            </a:solidFill>
            <a:ln cap="flat" cmpd="sng" w="9525">
              <a:solidFill>
                <a:schemeClr val="accent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157767" y="1903807"/>
              <a:ext cx="1788000" cy="17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3800" lIns="83800" spcFirstLastPara="1" rIns="83800" wrap="square" tIns="83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Atributos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7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Nombre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Edad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Género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Profesión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2032462" y="1847005"/>
              <a:ext cx="1901400" cy="1847100"/>
            </a:xfrm>
            <a:prstGeom prst="roundRect">
              <a:avLst>
                <a:gd fmla="val 10500" name="adj"/>
              </a:avLst>
            </a:prstGeom>
            <a:solidFill>
              <a:schemeClr val="lt1">
                <a:alpha val="89411"/>
              </a:schemeClr>
            </a:solidFill>
            <a:ln cap="flat" cmpd="sng" w="9525">
              <a:solidFill>
                <a:srgbClr val="FE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2089264" y="1903807"/>
              <a:ext cx="1788000" cy="17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3800" lIns="83800" spcFirstLastPara="1" rIns="83800" wrap="square" tIns="83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Acciones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7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Estudiar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Trabajar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55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Char char="•"/>
              </a:pPr>
              <a:r>
                <a:rPr b="0" i="0" lang="en" sz="17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Hacer Deporte</a:t>
              </a:r>
              <a:endPara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24"/>
          <p:cNvGrpSpPr/>
          <p:nvPr/>
        </p:nvGrpSpPr>
        <p:grpSpPr>
          <a:xfrm>
            <a:off x="5105400" y="2794957"/>
            <a:ext cx="4038600" cy="2960508"/>
            <a:chOff x="0" y="890704"/>
            <a:chExt cx="4038600" cy="3213752"/>
          </a:xfrm>
        </p:grpSpPr>
        <p:sp>
          <p:nvSpPr>
            <p:cNvPr id="221" name="Google Shape;221;p24"/>
            <p:cNvSpPr/>
            <p:nvPr/>
          </p:nvSpPr>
          <p:spPr>
            <a:xfrm>
              <a:off x="0" y="890704"/>
              <a:ext cx="4038600" cy="3213752"/>
            </a:xfrm>
            <a:prstGeom prst="roundRect">
              <a:avLst>
                <a:gd fmla="val 850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100550" y="890704"/>
              <a:ext cx="3837600" cy="31133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533925" lIns="209550" spcFirstLastPara="1" rIns="209550" wrap="square" tIns="209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0" i="0" lang="en" sz="4000" u="none" cap="none" strike="noStrike">
                  <a:solidFill>
                    <a:srgbClr val="FFFFFF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Objeto Juan</a:t>
              </a:r>
              <a:endParaRPr b="0" i="0" sz="4000" u="none" cap="none" strike="noStrike">
                <a:solidFill>
                  <a:srgbClr val="FFFFFF"/>
                </a:solidFill>
                <a:latin typeface="Hammersmith One"/>
                <a:ea typeface="Hammersmith One"/>
                <a:cs typeface="Hammersmith One"/>
                <a:sym typeface="Hammersmith One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100965" y="1847005"/>
              <a:ext cx="1901474" cy="1847005"/>
            </a:xfrm>
            <a:prstGeom prst="roundRect">
              <a:avLst>
                <a:gd fmla="val 10500" name="adj"/>
              </a:avLst>
            </a:prstGeom>
            <a:solidFill>
              <a:schemeClr val="lt1">
                <a:alpha val="89411"/>
              </a:schemeClr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 txBox="1"/>
            <p:nvPr/>
          </p:nvSpPr>
          <p:spPr>
            <a:xfrm>
              <a:off x="157767" y="1903807"/>
              <a:ext cx="1787870" cy="1733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Atributos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Nombre: Juan Quintero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Edad: 28 años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Género: Masculino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Profesión: Médico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032462" y="1847005"/>
              <a:ext cx="1901474" cy="1847005"/>
            </a:xfrm>
            <a:prstGeom prst="roundRect">
              <a:avLst>
                <a:gd fmla="val 10500" name="adj"/>
              </a:avLst>
            </a:prstGeom>
            <a:solidFill>
              <a:schemeClr val="lt1">
                <a:alpha val="89411"/>
              </a:schemeClr>
            </a:solidFill>
            <a:ln cap="flat" cmpd="sng" w="9525">
              <a:solidFill>
                <a:srgbClr val="4371C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4"/>
            <p:cNvSpPr txBox="1"/>
            <p:nvPr/>
          </p:nvSpPr>
          <p:spPr>
            <a:xfrm>
              <a:off x="2089264" y="1903807"/>
              <a:ext cx="1787870" cy="1733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72375" lIns="72375" spcFirstLastPara="1" rIns="72375" wrap="square" tIns="72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Acciones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66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Estudia (Neurología)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Trabaja (IPS Y)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Char char="•"/>
              </a:pPr>
              <a:r>
                <a:rPr b="0" i="0" lang="en" sz="15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Hace Deporte (Tenis)</a:t>
              </a:r>
              <a:endPara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type="title"/>
          </p:nvPr>
        </p:nvSpPr>
        <p:spPr>
          <a:xfrm>
            <a:off x="458122" y="166503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 en Software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p25"/>
          <p:cNvSpPr txBox="1"/>
          <p:nvPr>
            <p:ph idx="12" type="sldNum"/>
          </p:nvPr>
        </p:nvSpPr>
        <p:spPr>
          <a:xfrm>
            <a:off x="6407788" y="53546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308300" y="1351225"/>
            <a:ext cx="8670459" cy="4312297"/>
            <a:chOff x="2860" y="-227070"/>
            <a:chExt cx="8223900" cy="5156400"/>
          </a:xfrm>
        </p:grpSpPr>
        <p:sp>
          <p:nvSpPr>
            <p:cNvPr id="235" name="Google Shape;235;p25"/>
            <p:cNvSpPr/>
            <p:nvPr/>
          </p:nvSpPr>
          <p:spPr>
            <a:xfrm>
              <a:off x="2860" y="-227070"/>
              <a:ext cx="8223900" cy="5156400"/>
            </a:xfrm>
            <a:prstGeom prst="roundRect">
              <a:avLst>
                <a:gd fmla="val 10000" name="adj"/>
              </a:avLst>
            </a:prstGeom>
            <a:solidFill>
              <a:srgbClr val="CCD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305151" y="2349643"/>
              <a:ext cx="3023100" cy="15114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FFDC9B"/>
                </a:gs>
                <a:gs pos="50000">
                  <a:srgbClr val="FFD68D"/>
                </a:gs>
                <a:gs pos="100000">
                  <a:srgbClr val="FFD478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 txBox="1"/>
            <p:nvPr/>
          </p:nvSpPr>
          <p:spPr>
            <a:xfrm>
              <a:off x="349421" y="2393913"/>
              <a:ext cx="2934300" cy="142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16500" spcFirstLastPara="1" rIns="1650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Una clase representa un conjunto de esos objetos con 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 rot="-2142243">
              <a:off x="3188118" y="2643262"/>
              <a:ext cx="1489208" cy="55032"/>
            </a:xfrm>
            <a:custGeom>
              <a:rect b="b" l="l" r="r" t="t"/>
              <a:pathLst>
                <a:path extrusionOk="0" h="120000" w="120000">
                  <a:moveTo>
                    <a:pt x="0" y="59998"/>
                  </a:moveTo>
                  <a:lnTo>
                    <a:pt x="120000" y="59998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 txBox="1"/>
            <p:nvPr/>
          </p:nvSpPr>
          <p:spPr>
            <a:xfrm rot="-2140297">
              <a:off x="3895519" y="2633585"/>
              <a:ext cx="74596" cy="745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4537321" y="1480537"/>
              <a:ext cx="3023100" cy="15114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5"/>
            <p:cNvSpPr txBox="1"/>
            <p:nvPr/>
          </p:nvSpPr>
          <p:spPr>
            <a:xfrm>
              <a:off x="4581591" y="1524807"/>
              <a:ext cx="2934300" cy="142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16500" spcFirstLastPara="1" rIns="1650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Características (</a:t>
              </a:r>
              <a:r>
                <a:rPr b="0" i="0" lang="en" sz="2600" u="none" cap="none" strike="noStrike">
                  <a:solidFill>
                    <a:srgbClr val="0000FF"/>
                  </a:solidFill>
                  <a:latin typeface="Calibri"/>
                  <a:ea typeface="Calibri"/>
                  <a:cs typeface="Calibri"/>
                  <a:sym typeface="Calibri"/>
                </a:rPr>
                <a:t>atributos</a:t>
              </a:r>
              <a:r>
                <a:rPr b="0" i="0" lang="en" sz="2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o propiedades) 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5"/>
            <p:cNvSpPr/>
            <p:nvPr/>
          </p:nvSpPr>
          <p:spPr>
            <a:xfrm rot="2142243">
              <a:off x="3188232" y="3512362"/>
              <a:ext cx="1489208" cy="55032"/>
            </a:xfrm>
            <a:custGeom>
              <a:rect b="b" l="l" r="r" t="t"/>
              <a:pathLst>
                <a:path extrusionOk="0" h="120000" w="120000">
                  <a:moveTo>
                    <a:pt x="0" y="59998"/>
                  </a:moveTo>
                  <a:lnTo>
                    <a:pt x="120000" y="59998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5"/>
            <p:cNvSpPr txBox="1"/>
            <p:nvPr/>
          </p:nvSpPr>
          <p:spPr>
            <a:xfrm rot="2140297">
              <a:off x="3895475" y="3502735"/>
              <a:ext cx="74596" cy="745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5"/>
            <p:cNvSpPr/>
            <p:nvPr/>
          </p:nvSpPr>
          <p:spPr>
            <a:xfrm>
              <a:off x="4537321" y="3218750"/>
              <a:ext cx="3023100" cy="15114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5"/>
            <p:cNvSpPr txBox="1"/>
            <p:nvPr/>
          </p:nvSpPr>
          <p:spPr>
            <a:xfrm>
              <a:off x="4581591" y="3263020"/>
              <a:ext cx="2934300" cy="142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500" lIns="16500" spcFirstLastPara="1" rIns="16500" wrap="square" tIns="165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" sz="2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Comportamientos (acciones o </a:t>
              </a:r>
              <a:r>
                <a:rPr b="0" i="0" lang="en" sz="2600" u="none" cap="none" strike="noStrike">
                  <a:solidFill>
                    <a:srgbClr val="0000FF"/>
                  </a:solidFill>
                  <a:latin typeface="Calibri"/>
                  <a:ea typeface="Calibri"/>
                  <a:cs typeface="Calibri"/>
                  <a:sym typeface="Calibri"/>
                </a:rPr>
                <a:t>métodos</a:t>
              </a:r>
              <a:r>
                <a:rPr b="0" i="0" lang="en" sz="2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)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5"/>
            <p:cNvSpPr txBox="1"/>
            <p:nvPr/>
          </p:nvSpPr>
          <p:spPr>
            <a:xfrm>
              <a:off x="2860" y="-106509"/>
              <a:ext cx="8223900" cy="12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3575" lIns="163575" spcFirstLastPara="1" rIns="163575" wrap="square" tIns="16357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t/>
              </a:r>
              <a:endPara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" sz="2300" u="none" cap="none" strike="noStrike">
                  <a:solidFill>
                    <a:schemeClr val="dk1"/>
                  </a:solidFill>
                  <a:latin typeface="Hammersmith One"/>
                  <a:ea typeface="Hammersmith One"/>
                  <a:cs typeface="Hammersmith One"/>
                  <a:sym typeface="Hammersmith One"/>
                </a:rPr>
                <a:t>Son representaciones de entidades o cosas del mundo real con sus características y las acciones que realizan o comportamientos que producen un efecto sobre ellos</a:t>
              </a:r>
              <a:r>
                <a:rPr b="0" i="0" lang="en" sz="2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 txBox="1"/>
          <p:nvPr>
            <p:ph type="title"/>
          </p:nvPr>
        </p:nvSpPr>
        <p:spPr>
          <a:xfrm>
            <a:off x="628650" y="0"/>
            <a:ext cx="7886700" cy="9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 en Software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52" name="Google Shape;252;p26"/>
          <p:cNvGrpSpPr/>
          <p:nvPr/>
        </p:nvGrpSpPr>
        <p:grpSpPr>
          <a:xfrm>
            <a:off x="611547" y="966566"/>
            <a:ext cx="7920904" cy="4924855"/>
            <a:chOff x="154347" y="2166"/>
            <a:chExt cx="7920904" cy="4924855"/>
          </a:xfrm>
        </p:grpSpPr>
        <p:sp>
          <p:nvSpPr>
            <p:cNvPr id="253" name="Google Shape;253;p26"/>
            <p:cNvSpPr/>
            <p:nvPr/>
          </p:nvSpPr>
          <p:spPr>
            <a:xfrm rot="5400000">
              <a:off x="4857270" y="-2363436"/>
              <a:ext cx="757670" cy="56782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D3EA">
                <a:alpha val="89411"/>
              </a:srgbClr>
            </a:solidFill>
            <a:ln cap="flat" cmpd="sng" w="9525">
              <a:solidFill>
                <a:srgbClr val="CCD3EA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 txBox="1"/>
            <p:nvPr/>
          </p:nvSpPr>
          <p:spPr>
            <a:xfrm>
              <a:off x="2396959" y="133861"/>
              <a:ext cx="5641306" cy="68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0000" lIns="80000" spcFirstLastPara="1" rIns="80000" wrap="square" tIns="40000">
              <a:noAutofit/>
            </a:bodyPr>
            <a:lstStyle/>
            <a:p>
              <a:pPr indent="-228600" lvl="1" marL="22860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Char char="•"/>
              </a:pPr>
              <a:r>
                <a:rPr b="0" i="0" lang="en" sz="21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Los valores que se le dan a los atributos de un objeto</a:t>
              </a:r>
              <a:endPara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154347" y="2166"/>
              <a:ext cx="2242612" cy="94708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6"/>
            <p:cNvSpPr txBox="1"/>
            <p:nvPr/>
          </p:nvSpPr>
          <p:spPr>
            <a:xfrm>
              <a:off x="200580" y="48399"/>
              <a:ext cx="2150146" cy="8546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83800" spcFirstLastPara="1" rIns="83800" wrap="square" tIns="419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Estado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6"/>
            <p:cNvSpPr/>
            <p:nvPr/>
          </p:nvSpPr>
          <p:spPr>
            <a:xfrm rot="5400000">
              <a:off x="4857270" y="-1368994"/>
              <a:ext cx="757670" cy="56782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BE0E7">
                <a:alpha val="89411"/>
              </a:srgbClr>
            </a:solidFill>
            <a:ln cap="flat" cmpd="sng" w="9525">
              <a:solidFill>
                <a:srgbClr val="CBE0E7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6"/>
            <p:cNvSpPr txBox="1"/>
            <p:nvPr/>
          </p:nvSpPr>
          <p:spPr>
            <a:xfrm>
              <a:off x="2396959" y="1128303"/>
              <a:ext cx="5641306" cy="68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0000" lIns="80000" spcFirstLastPara="1" rIns="80000" wrap="square" tIns="40000">
              <a:noAutofit/>
            </a:bodyPr>
            <a:lstStyle/>
            <a:p>
              <a:pPr indent="-228600" lvl="1" marL="22860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Char char="•"/>
              </a:pPr>
              <a:r>
                <a:rPr b="0" i="0" lang="en" sz="21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Los atributos y métodos que dispone u ofrece un objeto</a:t>
              </a:r>
              <a:endPara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154347" y="996608"/>
              <a:ext cx="2242612" cy="94708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5D3DA"/>
                </a:gs>
                <a:gs pos="50000">
                  <a:srgbClr val="97CBD4"/>
                </a:gs>
                <a:gs pos="100000">
                  <a:srgbClr val="85C6D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6"/>
            <p:cNvSpPr txBox="1"/>
            <p:nvPr/>
          </p:nvSpPr>
          <p:spPr>
            <a:xfrm>
              <a:off x="200580" y="1042841"/>
              <a:ext cx="2150146" cy="8546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83800" spcFirstLastPara="1" rIns="83800" wrap="square" tIns="419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Interfaz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26"/>
            <p:cNvSpPr/>
            <p:nvPr/>
          </p:nvSpPr>
          <p:spPr>
            <a:xfrm rot="5400000">
              <a:off x="4857270" y="-374552"/>
              <a:ext cx="757670" cy="56782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BE5DE">
                <a:alpha val="89411"/>
              </a:srgbClr>
            </a:solidFill>
            <a:ln cap="flat" cmpd="sng" w="9525">
              <a:solidFill>
                <a:srgbClr val="CBE5DE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 txBox="1"/>
            <p:nvPr/>
          </p:nvSpPr>
          <p:spPr>
            <a:xfrm>
              <a:off x="2396959" y="2122745"/>
              <a:ext cx="5641306" cy="68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0000" lIns="80000" spcFirstLastPara="1" rIns="80000" wrap="square" tIns="40000">
              <a:noAutofit/>
            </a:bodyPr>
            <a:lstStyle/>
            <a:p>
              <a:pPr indent="-228600" lvl="1" marL="22860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Char char="•"/>
              </a:pPr>
              <a:r>
                <a:rPr b="0" i="0" lang="en" sz="21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código que usamos para construir las clases</a:t>
              </a:r>
              <a:endPara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154347" y="1991050"/>
              <a:ext cx="2242612" cy="94708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5D8C1"/>
                </a:gs>
                <a:gs pos="50000">
                  <a:srgbClr val="97D1B7"/>
                </a:gs>
                <a:gs pos="100000">
                  <a:srgbClr val="84CFA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6"/>
            <p:cNvSpPr txBox="1"/>
            <p:nvPr/>
          </p:nvSpPr>
          <p:spPr>
            <a:xfrm>
              <a:off x="200580" y="2037283"/>
              <a:ext cx="2150146" cy="8546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83800" spcFirstLastPara="1" rIns="83800" wrap="square" tIns="419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Implementación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6"/>
            <p:cNvSpPr/>
            <p:nvPr/>
          </p:nvSpPr>
          <p:spPr>
            <a:xfrm rot="5400000">
              <a:off x="4857270" y="619889"/>
              <a:ext cx="757670" cy="56782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BE4D1">
                <a:alpha val="89411"/>
              </a:srgbClr>
            </a:solidFill>
            <a:ln cap="flat" cmpd="sng" w="9525">
              <a:solidFill>
                <a:srgbClr val="CBE4D1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6"/>
            <p:cNvSpPr txBox="1"/>
            <p:nvPr/>
          </p:nvSpPr>
          <p:spPr>
            <a:xfrm>
              <a:off x="2396959" y="3117186"/>
              <a:ext cx="5641306" cy="68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0000" lIns="80000" spcFirstLastPara="1" rIns="80000" wrap="square" tIns="40000">
              <a:noAutofit/>
            </a:bodyPr>
            <a:lstStyle/>
            <a:p>
              <a:pPr indent="-228600" lvl="1" marL="22860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Char char="•"/>
              </a:pPr>
              <a:r>
                <a:rPr b="0" i="0" lang="en" sz="21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 comunicación entre los objetos</a:t>
              </a:r>
              <a:endPara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154347" y="2985492"/>
              <a:ext cx="2242612" cy="94708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4D6A8"/>
                </a:gs>
                <a:gs pos="50000">
                  <a:srgbClr val="97CF9A"/>
                </a:gs>
                <a:gs pos="100000">
                  <a:srgbClr val="84CB8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6"/>
            <p:cNvSpPr txBox="1"/>
            <p:nvPr/>
          </p:nvSpPr>
          <p:spPr>
            <a:xfrm>
              <a:off x="200580" y="3031725"/>
              <a:ext cx="2150146" cy="8546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83800" spcFirstLastPara="1" rIns="83800" wrap="square" tIns="419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Mensaje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6"/>
            <p:cNvSpPr/>
            <p:nvPr/>
          </p:nvSpPr>
          <p:spPr>
            <a:xfrm rot="5400000">
              <a:off x="4857270" y="1614331"/>
              <a:ext cx="757670" cy="56782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E2CB">
                <a:alpha val="89411"/>
              </a:srgbClr>
            </a:solidFill>
            <a:ln cap="flat" cmpd="sng" w="9525">
              <a:solidFill>
                <a:srgbClr val="D2E2CB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 txBox="1"/>
            <p:nvPr/>
          </p:nvSpPr>
          <p:spPr>
            <a:xfrm>
              <a:off x="2396959" y="4111628"/>
              <a:ext cx="5641306" cy="68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0000" lIns="80000" spcFirstLastPara="1" rIns="80000" wrap="square" tIns="40000">
              <a:noAutofit/>
            </a:bodyPr>
            <a:lstStyle/>
            <a:p>
              <a:pPr indent="-228600" lvl="1" marL="22860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Calibri"/>
                <a:buChar char="•"/>
              </a:pPr>
              <a:r>
                <a:rPr b="0" i="0" lang="en" sz="21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formas diferentes de relacionarse los objetos</a:t>
              </a:r>
              <a:endPara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154347" y="3979934"/>
              <a:ext cx="2242612" cy="94708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B3D3A4"/>
                </a:gs>
                <a:gs pos="50000">
                  <a:srgbClr val="A7CB97"/>
                </a:gs>
                <a:gs pos="100000">
                  <a:srgbClr val="9AC68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 txBox="1"/>
            <p:nvPr/>
          </p:nvSpPr>
          <p:spPr>
            <a:xfrm>
              <a:off x="200580" y="4026167"/>
              <a:ext cx="2150146" cy="8546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1900" lIns="83800" spcFirstLastPara="1" rIns="83800" wrap="square" tIns="419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0" i="0" lang="en" sz="2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Relaciones entre objetos</a:t>
              </a:r>
              <a:endPara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2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7"/>
          <p:cNvSpPr txBox="1"/>
          <p:nvPr>
            <p:ph type="title"/>
          </p:nvPr>
        </p:nvSpPr>
        <p:spPr>
          <a:xfrm>
            <a:off x="457200" y="0"/>
            <a:ext cx="7886700" cy="11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Concepto de Clase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79" name="Google Shape;279;p27"/>
          <p:cNvGrpSpPr/>
          <p:nvPr/>
        </p:nvGrpSpPr>
        <p:grpSpPr>
          <a:xfrm>
            <a:off x="461331" y="978478"/>
            <a:ext cx="8221362" cy="4822225"/>
            <a:chOff x="4118" y="0"/>
            <a:chExt cx="8221362" cy="4929188"/>
          </a:xfrm>
        </p:grpSpPr>
        <p:sp>
          <p:nvSpPr>
            <p:cNvPr id="280" name="Google Shape;280;p27"/>
            <p:cNvSpPr/>
            <p:nvPr/>
          </p:nvSpPr>
          <p:spPr>
            <a:xfrm>
              <a:off x="4118" y="0"/>
              <a:ext cx="3962102" cy="4929188"/>
            </a:xfrm>
            <a:prstGeom prst="roundRect">
              <a:avLst>
                <a:gd fmla="val 10000" name="adj"/>
              </a:avLst>
            </a:prstGeom>
            <a:solidFill>
              <a:srgbClr val="CCD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7"/>
            <p:cNvSpPr txBox="1"/>
            <p:nvPr/>
          </p:nvSpPr>
          <p:spPr>
            <a:xfrm>
              <a:off x="4118" y="0"/>
              <a:ext cx="3962102" cy="14787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" sz="2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Una clase describe un conjunto de cosas con propiedades y comportamientos similares. Una clase se describe por:</a:t>
              </a:r>
              <a:endPara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0329" y="1479177"/>
              <a:ext cx="3169681" cy="968388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7"/>
            <p:cNvSpPr txBox="1"/>
            <p:nvPr/>
          </p:nvSpPr>
          <p:spPr>
            <a:xfrm>
              <a:off x="428692" y="1507540"/>
              <a:ext cx="3112955" cy="911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48250" spcFirstLastPara="1" rIns="48250" wrap="square" tIns="361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Nombre.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442390" y="3672181"/>
              <a:ext cx="3169681" cy="968388"/>
            </a:xfrm>
            <a:prstGeom prst="roundRect">
              <a:avLst>
                <a:gd fmla="val 10000" name="adj"/>
              </a:avLst>
            </a:prstGeom>
            <a:solidFill>
              <a:srgbClr val="43AEBD"/>
            </a:solidFill>
            <a:ln cap="flat" cmpd="sng" w="127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7"/>
            <p:cNvSpPr txBox="1"/>
            <p:nvPr/>
          </p:nvSpPr>
          <p:spPr>
            <a:xfrm>
              <a:off x="470753" y="3700544"/>
              <a:ext cx="3112955" cy="911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48250" spcFirstLastPara="1" rIns="48250" wrap="square" tIns="361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Interfaz: Operaciones (métodos, mensajes) que manipulan el estado.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442390" y="2520057"/>
              <a:ext cx="3169681" cy="968388"/>
            </a:xfrm>
            <a:prstGeom prst="roundRect">
              <a:avLst>
                <a:gd fmla="val 10000" name="adj"/>
              </a:avLst>
            </a:prstGeom>
            <a:solidFill>
              <a:srgbClr val="44B78C"/>
            </a:solidFill>
            <a:ln cap="flat" cmpd="sng" w="127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 txBox="1"/>
            <p:nvPr/>
          </p:nvSpPr>
          <p:spPr>
            <a:xfrm>
              <a:off x="470753" y="2548420"/>
              <a:ext cx="3112955" cy="911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48250" spcFirstLastPara="1" rIns="48250" wrap="square" tIns="361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Conjunto de atributos (datos) que definen el estado.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4263378" y="0"/>
              <a:ext cx="3962102" cy="4929188"/>
            </a:xfrm>
            <a:prstGeom prst="roundRect">
              <a:avLst>
                <a:gd fmla="val 10000" name="adj"/>
              </a:avLst>
            </a:prstGeom>
            <a:solidFill>
              <a:srgbClr val="CCD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 txBox="1"/>
            <p:nvPr/>
          </p:nvSpPr>
          <p:spPr>
            <a:xfrm>
              <a:off x="4263378" y="0"/>
              <a:ext cx="3962100" cy="147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" sz="2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Desde el punto de vista de la programación una clase es un tipo de datos. Ejemplos: </a:t>
              </a:r>
              <a:endPara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4659589" y="1480200"/>
              <a:ext cx="3169681" cy="1486217"/>
            </a:xfrm>
            <a:prstGeom prst="roundRect">
              <a:avLst>
                <a:gd fmla="val 10000" name="adj"/>
              </a:avLst>
            </a:prstGeom>
            <a:solidFill>
              <a:srgbClr val="45B150"/>
            </a:solidFill>
            <a:ln cap="flat" cmpd="sng" w="127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7"/>
            <p:cNvSpPr txBox="1"/>
            <p:nvPr/>
          </p:nvSpPr>
          <p:spPr>
            <a:xfrm>
              <a:off x="4703119" y="1523730"/>
              <a:ext cx="3082621" cy="13991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48250" spcFirstLastPara="1" rIns="48250" wrap="square" tIns="361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FiguraGeometrica. 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4659589" y="3195066"/>
              <a:ext cx="3169681" cy="1486217"/>
            </a:xfrm>
            <a:prstGeom prst="roundRect">
              <a:avLst>
                <a:gd fmla="val 10000" name="adj"/>
              </a:avLst>
            </a:prstGeom>
            <a:solidFill>
              <a:srgbClr val="6FAA47"/>
            </a:solidFill>
            <a:ln cap="flat" cmpd="sng" w="127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7"/>
            <p:cNvSpPr txBox="1"/>
            <p:nvPr/>
          </p:nvSpPr>
          <p:spPr>
            <a:xfrm>
              <a:off x="4703119" y="3238596"/>
              <a:ext cx="3082621" cy="13991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48250" spcFirstLastPara="1" rIns="48250" wrap="square" tIns="361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b="0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NumeroComplejo.</a:t>
              </a:r>
              <a:endPara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4" name="Google Shape;294;p2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Ejemplo de Clases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0" name="Google Shape;300;p2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" name="Google Shape;301;p28"/>
          <p:cNvGrpSpPr/>
          <p:nvPr/>
        </p:nvGrpSpPr>
        <p:grpSpPr>
          <a:xfrm>
            <a:off x="1499351" y="1532999"/>
            <a:ext cx="6477838" cy="3291414"/>
            <a:chOff x="579" y="925"/>
            <a:chExt cx="4821" cy="2966"/>
          </a:xfrm>
        </p:grpSpPr>
        <p:grpSp>
          <p:nvGrpSpPr>
            <p:cNvPr id="302" name="Google Shape;302;p28"/>
            <p:cNvGrpSpPr/>
            <p:nvPr/>
          </p:nvGrpSpPr>
          <p:grpSpPr>
            <a:xfrm>
              <a:off x="911" y="1246"/>
              <a:ext cx="3950" cy="2645"/>
              <a:chOff x="911" y="1246"/>
              <a:chExt cx="3950" cy="2645"/>
            </a:xfrm>
          </p:grpSpPr>
          <p:grpSp>
            <p:nvGrpSpPr>
              <p:cNvPr id="303" name="Google Shape;303;p28"/>
              <p:cNvGrpSpPr/>
              <p:nvPr/>
            </p:nvGrpSpPr>
            <p:grpSpPr>
              <a:xfrm>
                <a:off x="911" y="1246"/>
                <a:ext cx="863" cy="1412"/>
                <a:chOff x="816" y="864"/>
                <a:chExt cx="1057" cy="1680"/>
              </a:xfrm>
            </p:grpSpPr>
            <p:sp>
              <p:nvSpPr>
                <p:cNvPr id="304" name="Google Shape;304;p28"/>
                <p:cNvSpPr/>
                <p:nvPr/>
              </p:nvSpPr>
              <p:spPr>
                <a:xfrm>
                  <a:off x="1584" y="865"/>
                  <a:ext cx="289" cy="1008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0"/>
                      </a:moveTo>
                      <a:cubicBezTo>
                        <a:pt x="138" y="0"/>
                        <a:pt x="276" y="-5"/>
                        <a:pt x="415" y="0"/>
                      </a:cubicBezTo>
                      <a:cubicBezTo>
                        <a:pt x="66458" y="0"/>
                        <a:pt x="119999" y="53722"/>
                        <a:pt x="119999" y="120000"/>
                      </a:cubicBezTo>
                    </a:path>
                    <a:path extrusionOk="0" h="120000" w="120000">
                      <a:moveTo>
                        <a:pt x="0" y="0"/>
                      </a:moveTo>
                      <a:cubicBezTo>
                        <a:pt x="138" y="0"/>
                        <a:pt x="276" y="-5"/>
                        <a:pt x="415" y="0"/>
                      </a:cubicBezTo>
                      <a:cubicBezTo>
                        <a:pt x="66458" y="0"/>
                        <a:pt x="119999" y="53722"/>
                        <a:pt x="119999" y="120000"/>
                      </a:cubicBezTo>
                      <a:lnTo>
                        <a:pt x="415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305" name="Google Shape;305;p28"/>
                <p:cNvCxnSpPr/>
                <p:nvPr/>
              </p:nvCxnSpPr>
              <p:spPr>
                <a:xfrm flipH="1">
                  <a:off x="816" y="864"/>
                  <a:ext cx="96" cy="1104"/>
                </a:xfrm>
                <a:prstGeom prst="straightConnector1">
                  <a:avLst/>
                </a:prstGeom>
                <a:noFill/>
                <a:ln cap="flat" cmpd="sng" w="25400">
                  <a:solidFill>
                    <a:schemeClr val="dk1"/>
                  </a:solidFill>
                  <a:prstDash val="dot"/>
                  <a:round/>
                  <a:headEnd len="sm" w="sm" type="stealth"/>
                  <a:tailEnd len="sm" w="sm" type="none"/>
                </a:ln>
              </p:spPr>
            </p:cxnSp>
            <p:cxnSp>
              <p:nvCxnSpPr>
                <p:cNvPr id="306" name="Google Shape;306;p28"/>
                <p:cNvCxnSpPr/>
                <p:nvPr/>
              </p:nvCxnSpPr>
              <p:spPr>
                <a:xfrm>
                  <a:off x="1200" y="864"/>
                  <a:ext cx="480" cy="1680"/>
                </a:xfrm>
                <a:prstGeom prst="straightConnector1">
                  <a:avLst/>
                </a:prstGeom>
                <a:noFill/>
                <a:ln cap="flat" cmpd="sng" w="25400">
                  <a:solidFill>
                    <a:schemeClr val="dk1"/>
                  </a:solidFill>
                  <a:prstDash val="dot"/>
                  <a:round/>
                  <a:headEnd len="sm" w="sm" type="stealth"/>
                  <a:tailEnd len="sm" w="sm" type="none"/>
                </a:ln>
              </p:spPr>
            </p:cxnSp>
          </p:grpSp>
          <p:grpSp>
            <p:nvGrpSpPr>
              <p:cNvPr id="307" name="Google Shape;307;p28"/>
              <p:cNvGrpSpPr/>
              <p:nvPr/>
            </p:nvGrpSpPr>
            <p:grpSpPr>
              <a:xfrm>
                <a:off x="3854" y="2836"/>
                <a:ext cx="1007" cy="1055"/>
                <a:chOff x="3985" y="2593"/>
                <a:chExt cx="1007" cy="1055"/>
              </a:xfrm>
            </p:grpSpPr>
            <p:sp>
              <p:nvSpPr>
                <p:cNvPr id="308" name="Google Shape;308;p28"/>
                <p:cNvSpPr/>
                <p:nvPr/>
              </p:nvSpPr>
              <p:spPr>
                <a:xfrm>
                  <a:off x="3985" y="2593"/>
                  <a:ext cx="576" cy="528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120000"/>
                      </a:moveTo>
                      <a:cubicBezTo>
                        <a:pt x="0" y="53805"/>
                        <a:pt x="53594" y="111"/>
                        <a:pt x="119788" y="0"/>
                      </a:cubicBezTo>
                    </a:path>
                    <a:path extrusionOk="0" h="120000" w="120000">
                      <a:moveTo>
                        <a:pt x="0" y="120000"/>
                      </a:moveTo>
                      <a:cubicBezTo>
                        <a:pt x="0" y="53805"/>
                        <a:pt x="53594" y="111"/>
                        <a:pt x="119788" y="0"/>
                      </a:cubicBezTo>
                      <a:lnTo>
                        <a:pt x="120000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" name="Google Shape;309;p28"/>
                <p:cNvSpPr/>
                <p:nvPr/>
              </p:nvSpPr>
              <p:spPr>
                <a:xfrm>
                  <a:off x="4254" y="2737"/>
                  <a:ext cx="355" cy="647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120000"/>
                      </a:moveTo>
                      <a:cubicBezTo>
                        <a:pt x="0" y="53855"/>
                        <a:pt x="53516" y="183"/>
                        <a:pt x="119661" y="0"/>
                      </a:cubicBezTo>
                    </a:path>
                    <a:path extrusionOk="0" h="120000" w="120000">
                      <a:moveTo>
                        <a:pt x="0" y="120000"/>
                      </a:moveTo>
                      <a:cubicBezTo>
                        <a:pt x="0" y="53855"/>
                        <a:pt x="53516" y="183"/>
                        <a:pt x="119661" y="0"/>
                      </a:cubicBezTo>
                      <a:lnTo>
                        <a:pt x="120000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" name="Google Shape;310;p28"/>
                <p:cNvSpPr/>
                <p:nvPr/>
              </p:nvSpPr>
              <p:spPr>
                <a:xfrm>
                  <a:off x="4272" y="2784"/>
                  <a:ext cx="624" cy="864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120000" y="0"/>
                      </a:moveTo>
                      <a:cubicBezTo>
                        <a:pt x="120000" y="66272"/>
                        <a:pt x="66272" y="119994"/>
                        <a:pt x="0" y="120000"/>
                      </a:cubicBezTo>
                    </a:path>
                    <a:path extrusionOk="0" h="120000" w="120000">
                      <a:moveTo>
                        <a:pt x="120000" y="0"/>
                      </a:moveTo>
                      <a:cubicBezTo>
                        <a:pt x="120000" y="66272"/>
                        <a:pt x="66272" y="119994"/>
                        <a:pt x="0" y="12000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311" name="Google Shape;311;p28"/>
                <p:cNvCxnSpPr/>
                <p:nvPr/>
              </p:nvCxnSpPr>
              <p:spPr>
                <a:xfrm rot="10800000">
                  <a:off x="4992" y="2784"/>
                  <a:ext cx="0" cy="480"/>
                </a:xfrm>
                <a:prstGeom prst="straightConnector1">
                  <a:avLst/>
                </a:prstGeom>
                <a:noFill/>
                <a:ln cap="flat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stealth"/>
                </a:ln>
              </p:spPr>
            </p:cxnSp>
          </p:grpSp>
          <p:grpSp>
            <p:nvGrpSpPr>
              <p:cNvPr id="312" name="Google Shape;312;p28"/>
              <p:cNvGrpSpPr/>
              <p:nvPr/>
            </p:nvGrpSpPr>
            <p:grpSpPr>
              <a:xfrm>
                <a:off x="1131" y="2875"/>
                <a:ext cx="2163" cy="984"/>
                <a:chOff x="673" y="2785"/>
                <a:chExt cx="2207" cy="1055"/>
              </a:xfrm>
            </p:grpSpPr>
            <p:sp>
              <p:nvSpPr>
                <p:cNvPr id="313" name="Google Shape;313;p28"/>
                <p:cNvSpPr/>
                <p:nvPr/>
              </p:nvSpPr>
              <p:spPr>
                <a:xfrm>
                  <a:off x="1057" y="2785"/>
                  <a:ext cx="1632" cy="336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120000"/>
                      </a:moveTo>
                      <a:cubicBezTo>
                        <a:pt x="0" y="53750"/>
                        <a:pt x="53677" y="38"/>
                        <a:pt x="119927" y="0"/>
                      </a:cubicBezTo>
                    </a:path>
                    <a:path extrusionOk="0" h="120000" w="120000">
                      <a:moveTo>
                        <a:pt x="0" y="120000"/>
                      </a:moveTo>
                      <a:cubicBezTo>
                        <a:pt x="0" y="53750"/>
                        <a:pt x="53677" y="38"/>
                        <a:pt x="119927" y="0"/>
                      </a:cubicBezTo>
                      <a:lnTo>
                        <a:pt x="120000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" name="Google Shape;314;p28"/>
                <p:cNvSpPr/>
                <p:nvPr/>
              </p:nvSpPr>
              <p:spPr>
                <a:xfrm>
                  <a:off x="673" y="3504"/>
                  <a:ext cx="1200" cy="336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120000" y="120000"/>
                      </a:moveTo>
                      <a:cubicBezTo>
                        <a:pt x="53722" y="120000"/>
                        <a:pt x="0" y="66272"/>
                        <a:pt x="0" y="0"/>
                      </a:cubicBezTo>
                    </a:path>
                    <a:path extrusionOk="0" h="120000" w="120000">
                      <a:moveTo>
                        <a:pt x="120000" y="120000"/>
                      </a:moveTo>
                      <a:cubicBezTo>
                        <a:pt x="53722" y="120000"/>
                        <a:pt x="0" y="66272"/>
                        <a:pt x="0" y="0"/>
                      </a:cubicBezTo>
                      <a:lnTo>
                        <a:pt x="120000" y="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" name="Google Shape;315;p28"/>
                <p:cNvSpPr/>
                <p:nvPr/>
              </p:nvSpPr>
              <p:spPr>
                <a:xfrm>
                  <a:off x="1247" y="3361"/>
                  <a:ext cx="1297" cy="384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0"/>
                      </a:moveTo>
                      <a:cubicBezTo>
                        <a:pt x="27" y="0"/>
                        <a:pt x="61" y="-5"/>
                        <a:pt x="94" y="0"/>
                      </a:cubicBezTo>
                      <a:cubicBezTo>
                        <a:pt x="66314" y="0"/>
                        <a:pt x="120000" y="53722"/>
                        <a:pt x="120000" y="120000"/>
                      </a:cubicBezTo>
                    </a:path>
                    <a:path extrusionOk="0" h="120000" w="120000">
                      <a:moveTo>
                        <a:pt x="0" y="0"/>
                      </a:moveTo>
                      <a:cubicBezTo>
                        <a:pt x="27" y="0"/>
                        <a:pt x="61" y="-5"/>
                        <a:pt x="94" y="0"/>
                      </a:cubicBezTo>
                      <a:cubicBezTo>
                        <a:pt x="66314" y="0"/>
                        <a:pt x="120000" y="53722"/>
                        <a:pt x="120000" y="120000"/>
                      </a:cubicBezTo>
                      <a:lnTo>
                        <a:pt x="94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" name="Google Shape;316;p28"/>
                <p:cNvSpPr/>
                <p:nvPr/>
              </p:nvSpPr>
              <p:spPr>
                <a:xfrm>
                  <a:off x="1199" y="3169"/>
                  <a:ext cx="1681" cy="144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0"/>
                      </a:moveTo>
                      <a:cubicBezTo>
                        <a:pt x="22" y="0"/>
                        <a:pt x="44" y="-5"/>
                        <a:pt x="72" y="0"/>
                      </a:cubicBezTo>
                      <a:cubicBezTo>
                        <a:pt x="66304" y="0"/>
                        <a:pt x="120000" y="53722"/>
                        <a:pt x="120000" y="120000"/>
                      </a:cubicBezTo>
                    </a:path>
                    <a:path extrusionOk="0" h="120000" w="120000">
                      <a:moveTo>
                        <a:pt x="0" y="0"/>
                      </a:moveTo>
                      <a:cubicBezTo>
                        <a:pt x="22" y="0"/>
                        <a:pt x="44" y="-5"/>
                        <a:pt x="72" y="0"/>
                      </a:cubicBezTo>
                      <a:cubicBezTo>
                        <a:pt x="66304" y="0"/>
                        <a:pt x="120000" y="53722"/>
                        <a:pt x="120000" y="120000"/>
                      </a:cubicBezTo>
                      <a:lnTo>
                        <a:pt x="72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17" name="Google Shape;317;p28"/>
              <p:cNvGrpSpPr/>
              <p:nvPr/>
            </p:nvGrpSpPr>
            <p:grpSpPr>
              <a:xfrm>
                <a:off x="2893" y="1254"/>
                <a:ext cx="1860" cy="1094"/>
                <a:chOff x="2449" y="577"/>
                <a:chExt cx="2112" cy="1295"/>
              </a:xfrm>
            </p:grpSpPr>
            <p:sp>
              <p:nvSpPr>
                <p:cNvPr id="318" name="Google Shape;318;p28"/>
                <p:cNvSpPr/>
                <p:nvPr/>
              </p:nvSpPr>
              <p:spPr>
                <a:xfrm>
                  <a:off x="2497" y="577"/>
                  <a:ext cx="960" cy="384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120000"/>
                      </a:moveTo>
                      <a:cubicBezTo>
                        <a:pt x="0" y="53772"/>
                        <a:pt x="53650" y="66"/>
                        <a:pt x="119877" y="0"/>
                      </a:cubicBezTo>
                    </a:path>
                    <a:path extrusionOk="0" h="120000" w="120000">
                      <a:moveTo>
                        <a:pt x="0" y="120000"/>
                      </a:moveTo>
                      <a:cubicBezTo>
                        <a:pt x="0" y="53772"/>
                        <a:pt x="53650" y="66"/>
                        <a:pt x="119877" y="0"/>
                      </a:cubicBezTo>
                      <a:lnTo>
                        <a:pt x="120000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" name="Google Shape;319;p28"/>
                <p:cNvSpPr/>
                <p:nvPr/>
              </p:nvSpPr>
              <p:spPr>
                <a:xfrm>
                  <a:off x="2977" y="721"/>
                  <a:ext cx="1200" cy="288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120000"/>
                      </a:moveTo>
                      <a:cubicBezTo>
                        <a:pt x="0" y="53761"/>
                        <a:pt x="53661" y="50"/>
                        <a:pt x="119900" y="0"/>
                      </a:cubicBezTo>
                    </a:path>
                    <a:path extrusionOk="0" h="120000" w="120000">
                      <a:moveTo>
                        <a:pt x="0" y="120000"/>
                      </a:moveTo>
                      <a:cubicBezTo>
                        <a:pt x="0" y="53761"/>
                        <a:pt x="53661" y="50"/>
                        <a:pt x="119900" y="0"/>
                      </a:cubicBezTo>
                      <a:lnTo>
                        <a:pt x="120000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" name="Google Shape;320;p28"/>
                <p:cNvSpPr/>
                <p:nvPr/>
              </p:nvSpPr>
              <p:spPr>
                <a:xfrm>
                  <a:off x="3024" y="1201"/>
                  <a:ext cx="1537" cy="96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0" y="0"/>
                      </a:moveTo>
                      <a:cubicBezTo>
                        <a:pt x="22" y="0"/>
                        <a:pt x="49" y="-5"/>
                        <a:pt x="77" y="0"/>
                      </a:cubicBezTo>
                      <a:cubicBezTo>
                        <a:pt x="66307" y="0"/>
                        <a:pt x="120000" y="53722"/>
                        <a:pt x="120000" y="120000"/>
                      </a:cubicBezTo>
                    </a:path>
                    <a:path extrusionOk="0" h="120000" w="120000">
                      <a:moveTo>
                        <a:pt x="0" y="0"/>
                      </a:moveTo>
                      <a:cubicBezTo>
                        <a:pt x="22" y="0"/>
                        <a:pt x="49" y="-5"/>
                        <a:pt x="77" y="0"/>
                      </a:cubicBezTo>
                      <a:cubicBezTo>
                        <a:pt x="66307" y="0"/>
                        <a:pt x="120000" y="53722"/>
                        <a:pt x="120000" y="120000"/>
                      </a:cubicBezTo>
                      <a:lnTo>
                        <a:pt x="77" y="12000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" name="Google Shape;321;p28"/>
                <p:cNvSpPr/>
                <p:nvPr/>
              </p:nvSpPr>
              <p:spPr>
                <a:xfrm>
                  <a:off x="2449" y="1344"/>
                  <a:ext cx="1344" cy="528"/>
                </a:xfrm>
                <a:custGeom>
                  <a:rect b="b" l="l" r="r" t="t"/>
                  <a:pathLst>
                    <a:path extrusionOk="0" fill="none" h="120000" w="120000">
                      <a:moveTo>
                        <a:pt x="120000" y="120000"/>
                      </a:moveTo>
                      <a:cubicBezTo>
                        <a:pt x="53722" y="120000"/>
                        <a:pt x="0" y="66272"/>
                        <a:pt x="0" y="0"/>
                      </a:cubicBezTo>
                    </a:path>
                    <a:path extrusionOk="0" h="120000" w="120000">
                      <a:moveTo>
                        <a:pt x="120000" y="120000"/>
                      </a:moveTo>
                      <a:cubicBezTo>
                        <a:pt x="53722" y="120000"/>
                        <a:pt x="0" y="66272"/>
                        <a:pt x="0" y="0"/>
                      </a:cubicBezTo>
                      <a:lnTo>
                        <a:pt x="120000" y="0"/>
                      </a:lnTo>
                      <a:close/>
                    </a:path>
                  </a:pathLst>
                </a:custGeom>
                <a:noFill/>
                <a:ln cap="rnd" cmpd="sng" w="25400">
                  <a:solidFill>
                    <a:schemeClr val="dk1"/>
                  </a:solidFill>
                  <a:prstDash val="dot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22" name="Google Shape;322;p28"/>
            <p:cNvGrpSpPr/>
            <p:nvPr/>
          </p:nvGrpSpPr>
          <p:grpSpPr>
            <a:xfrm>
              <a:off x="579" y="925"/>
              <a:ext cx="4821" cy="2524"/>
              <a:chOff x="579" y="925"/>
              <a:chExt cx="4821" cy="2524"/>
            </a:xfrm>
          </p:grpSpPr>
          <p:sp>
            <p:nvSpPr>
              <p:cNvPr id="323" name="Google Shape;323;p28"/>
              <p:cNvSpPr txBox="1"/>
              <p:nvPr/>
            </p:nvSpPr>
            <p:spPr>
              <a:xfrm>
                <a:off x="579" y="925"/>
                <a:ext cx="1200" cy="300"/>
              </a:xfrm>
              <a:prstGeom prst="rect">
                <a:avLst/>
              </a:prstGeom>
              <a:solidFill>
                <a:srgbClr val="FFCC00"/>
              </a:solidFill>
              <a:ln cap="sq" cmpd="sng" w="9525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Vehículo</a:t>
                </a:r>
                <a:endParaRPr b="1" i="0" sz="18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324" name="Google Shape;324;p28"/>
              <p:cNvSpPr txBox="1"/>
              <p:nvPr/>
            </p:nvSpPr>
            <p:spPr>
              <a:xfrm>
                <a:off x="4482" y="2774"/>
                <a:ext cx="918" cy="237"/>
              </a:xfrm>
              <a:prstGeom prst="rect">
                <a:avLst/>
              </a:prstGeom>
              <a:solidFill>
                <a:srgbClr val="FFCC00"/>
              </a:solidFill>
              <a:ln cap="sq" cmpd="sng" w="9525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Punto</a:t>
                </a:r>
                <a:endParaRPr b="1" i="0" sz="18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325" name="Google Shape;325;p28"/>
              <p:cNvSpPr txBox="1"/>
              <p:nvPr/>
            </p:nvSpPr>
            <p:spPr>
              <a:xfrm>
                <a:off x="750" y="3212"/>
                <a:ext cx="844" cy="237"/>
              </a:xfrm>
              <a:prstGeom prst="rect">
                <a:avLst/>
              </a:prstGeom>
              <a:solidFill>
                <a:srgbClr val="FFCC00"/>
              </a:solidFill>
              <a:ln cap="sq" cmpd="sng" w="9525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Figura</a:t>
                </a:r>
                <a:endParaRPr b="1" i="0" sz="18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  <p:sp>
            <p:nvSpPr>
              <p:cNvPr id="326" name="Google Shape;326;p28"/>
              <p:cNvSpPr txBox="1"/>
              <p:nvPr/>
            </p:nvSpPr>
            <p:spPr>
              <a:xfrm>
                <a:off x="2495" y="1613"/>
                <a:ext cx="918" cy="237"/>
              </a:xfrm>
              <a:prstGeom prst="rect">
                <a:avLst/>
              </a:prstGeom>
              <a:solidFill>
                <a:srgbClr val="FFCC00"/>
              </a:solidFill>
              <a:ln cap="sq" cmpd="sng" w="9525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Animal</a:t>
                </a:r>
                <a:endParaRPr b="1" i="0" sz="1800" u="none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endParaRPr>
              </a:p>
            </p:txBody>
          </p:sp>
        </p:grpSp>
      </p:grpSp>
      <p:grpSp>
        <p:nvGrpSpPr>
          <p:cNvPr id="327" name="Google Shape;327;p28"/>
          <p:cNvGrpSpPr/>
          <p:nvPr/>
        </p:nvGrpSpPr>
        <p:grpSpPr>
          <a:xfrm>
            <a:off x="1625600" y="2601913"/>
            <a:ext cx="1847850" cy="982662"/>
            <a:chOff x="524" y="1628"/>
            <a:chExt cx="1684" cy="1054"/>
          </a:xfrm>
        </p:grpSpPr>
        <p:pic>
          <p:nvPicPr>
            <p:cNvPr id="328" name="Google Shape;328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24" y="2000"/>
              <a:ext cx="820" cy="2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35" y="2489"/>
              <a:ext cx="773" cy="1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2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72" y="1628"/>
              <a:ext cx="344" cy="5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1" name="Google Shape;331;p28"/>
          <p:cNvGrpSpPr/>
          <p:nvPr/>
        </p:nvGrpSpPr>
        <p:grpSpPr>
          <a:xfrm>
            <a:off x="5884863" y="4062413"/>
            <a:ext cx="1989137" cy="812800"/>
            <a:chOff x="3974" y="2961"/>
            <a:chExt cx="1481" cy="732"/>
          </a:xfrm>
        </p:grpSpPr>
        <p:grpSp>
          <p:nvGrpSpPr>
            <p:cNvPr id="332" name="Google Shape;332;p28"/>
            <p:cNvGrpSpPr/>
            <p:nvPr/>
          </p:nvGrpSpPr>
          <p:grpSpPr>
            <a:xfrm>
              <a:off x="3974" y="2961"/>
              <a:ext cx="392" cy="231"/>
              <a:chOff x="3974" y="2961"/>
              <a:chExt cx="392" cy="231"/>
            </a:xfrm>
          </p:grpSpPr>
          <p:sp>
            <p:nvSpPr>
              <p:cNvPr id="333" name="Google Shape;333;p28"/>
              <p:cNvSpPr/>
              <p:nvPr/>
            </p:nvSpPr>
            <p:spPr>
              <a:xfrm>
                <a:off x="3988" y="3124"/>
                <a:ext cx="22" cy="31"/>
              </a:xfrm>
              <a:prstGeom prst="ellipse">
                <a:avLst/>
              </a:pr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8"/>
              <p:cNvSpPr/>
              <p:nvPr/>
            </p:nvSpPr>
            <p:spPr>
              <a:xfrm>
                <a:off x="3974" y="2961"/>
                <a:ext cx="392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6025" lIns="92075" spcFirstLastPara="1" rIns="92075" wrap="square" tIns="460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(1,3)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5" name="Google Shape;335;p28"/>
            <p:cNvGrpSpPr/>
            <p:nvPr/>
          </p:nvGrpSpPr>
          <p:grpSpPr>
            <a:xfrm>
              <a:off x="4219" y="3227"/>
              <a:ext cx="392" cy="231"/>
              <a:chOff x="4219" y="3227"/>
              <a:chExt cx="392" cy="231"/>
            </a:xfrm>
          </p:grpSpPr>
          <p:sp>
            <p:nvSpPr>
              <p:cNvPr id="336" name="Google Shape;336;p28"/>
              <p:cNvSpPr/>
              <p:nvPr/>
            </p:nvSpPr>
            <p:spPr>
              <a:xfrm>
                <a:off x="4233" y="3390"/>
                <a:ext cx="22" cy="31"/>
              </a:xfrm>
              <a:prstGeom prst="ellipse">
                <a:avLst/>
              </a:pr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4219" y="3227"/>
                <a:ext cx="392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6025" lIns="92075" spcFirstLastPara="1" rIns="92075" wrap="square" tIns="460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(2,2)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8" name="Google Shape;338;p28"/>
            <p:cNvGrpSpPr/>
            <p:nvPr/>
          </p:nvGrpSpPr>
          <p:grpSpPr>
            <a:xfrm>
              <a:off x="4227" y="3462"/>
              <a:ext cx="392" cy="231"/>
              <a:chOff x="4227" y="3462"/>
              <a:chExt cx="392" cy="231"/>
            </a:xfrm>
          </p:grpSpPr>
          <p:sp>
            <p:nvSpPr>
              <p:cNvPr id="339" name="Google Shape;339;p28"/>
              <p:cNvSpPr/>
              <p:nvPr/>
            </p:nvSpPr>
            <p:spPr>
              <a:xfrm>
                <a:off x="4241" y="3625"/>
                <a:ext cx="22" cy="31"/>
              </a:xfrm>
              <a:prstGeom prst="ellipse">
                <a:avLst/>
              </a:pr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8"/>
              <p:cNvSpPr/>
              <p:nvPr/>
            </p:nvSpPr>
            <p:spPr>
              <a:xfrm>
                <a:off x="4227" y="3462"/>
                <a:ext cx="392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6025" lIns="92075" spcFirstLastPara="1" rIns="92075" wrap="square" tIns="460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(2,1)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1" name="Google Shape;341;p28"/>
            <p:cNvGrpSpPr/>
            <p:nvPr/>
          </p:nvGrpSpPr>
          <p:grpSpPr>
            <a:xfrm>
              <a:off x="4955" y="3101"/>
              <a:ext cx="500" cy="231"/>
              <a:chOff x="4955" y="3101"/>
              <a:chExt cx="500" cy="231"/>
            </a:xfrm>
          </p:grpSpPr>
          <p:sp>
            <p:nvSpPr>
              <p:cNvPr id="342" name="Google Shape;342;p28"/>
              <p:cNvSpPr/>
              <p:nvPr/>
            </p:nvSpPr>
            <p:spPr>
              <a:xfrm>
                <a:off x="4969" y="3264"/>
                <a:ext cx="22" cy="31"/>
              </a:xfrm>
              <a:prstGeom prst="ellipse">
                <a:avLst/>
              </a:pr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8"/>
              <p:cNvSpPr/>
              <p:nvPr/>
            </p:nvSpPr>
            <p:spPr>
              <a:xfrm>
                <a:off x="4955" y="3101"/>
                <a:ext cx="500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6025" lIns="92075" spcFirstLastPara="1" rIns="92075" wrap="square" tIns="460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(5,2.5)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4" name="Google Shape;344;p28"/>
          <p:cNvGrpSpPr/>
          <p:nvPr/>
        </p:nvGrpSpPr>
        <p:grpSpPr>
          <a:xfrm>
            <a:off x="3792538" y="3421063"/>
            <a:ext cx="1758950" cy="1531937"/>
            <a:chOff x="1876" y="2500"/>
            <a:chExt cx="1336" cy="1480"/>
          </a:xfrm>
        </p:grpSpPr>
        <p:sp>
          <p:nvSpPr>
            <p:cNvPr id="345" name="Google Shape;345;p28"/>
            <p:cNvSpPr/>
            <p:nvPr/>
          </p:nvSpPr>
          <p:spPr>
            <a:xfrm>
              <a:off x="2644" y="2500"/>
              <a:ext cx="280" cy="472"/>
            </a:xfrm>
            <a:prstGeom prst="triangle">
              <a:avLst>
                <a:gd fmla="val 49995" name="adj"/>
              </a:avLst>
            </a:prstGeom>
            <a:solidFill>
              <a:schemeClr val="hlink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2884" y="3172"/>
              <a:ext cx="328" cy="280"/>
            </a:xfrm>
            <a:prstGeom prst="hexagon">
              <a:avLst>
                <a:gd fmla="val 29280" name="adj"/>
                <a:gd fmla="val 115470" name="vf"/>
              </a:avLst>
            </a:prstGeom>
            <a:solidFill>
              <a:schemeClr val="accent2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1876" y="3700"/>
              <a:ext cx="280" cy="280"/>
            </a:xfrm>
            <a:prstGeom prst="ellipse">
              <a:avLst/>
            </a:prstGeom>
            <a:solidFill>
              <a:schemeClr val="dk2"/>
            </a:solidFill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2500" y="3556"/>
              <a:ext cx="232" cy="424"/>
            </a:xfrm>
            <a:prstGeom prst="diamond">
              <a:avLst/>
            </a:prstGeom>
            <a:solidFill>
              <a:srgbClr val="FFCCCC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9" name="Google Shape;349;p28"/>
          <p:cNvGrpSpPr/>
          <p:nvPr/>
        </p:nvGrpSpPr>
        <p:grpSpPr>
          <a:xfrm>
            <a:off x="5683250" y="1422400"/>
            <a:ext cx="2160588" cy="1958975"/>
            <a:chOff x="3357" y="69"/>
            <a:chExt cx="1827" cy="2091"/>
          </a:xfrm>
        </p:grpSpPr>
        <p:pic>
          <p:nvPicPr>
            <p:cNvPr id="350" name="Google Shape;350;p2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172" y="449"/>
              <a:ext cx="724" cy="3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1" name="Google Shape;351;p2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508" y="1014"/>
              <a:ext cx="676" cy="5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28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3723" y="1581"/>
              <a:ext cx="492" cy="5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3" name="Google Shape;353;p28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3357" y="69"/>
              <a:ext cx="579" cy="51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4" name="Google Shape;354;p28"/>
          <p:cNvGrpSpPr/>
          <p:nvPr/>
        </p:nvGrpSpPr>
        <p:grpSpPr>
          <a:xfrm>
            <a:off x="1331913" y="1341438"/>
            <a:ext cx="6956425" cy="3975303"/>
            <a:chOff x="454" y="752"/>
            <a:chExt cx="5178" cy="3582"/>
          </a:xfrm>
        </p:grpSpPr>
        <p:sp>
          <p:nvSpPr>
            <p:cNvPr id="355" name="Google Shape;355;p28"/>
            <p:cNvSpPr/>
            <p:nvPr/>
          </p:nvSpPr>
          <p:spPr>
            <a:xfrm>
              <a:off x="454" y="1202"/>
              <a:ext cx="2092" cy="1734"/>
            </a:xfrm>
            <a:custGeom>
              <a:rect b="b" l="l" r="r" t="t"/>
              <a:pathLst>
                <a:path extrusionOk="0" h="120000" w="120000">
                  <a:moveTo>
                    <a:pt x="1032" y="61314"/>
                  </a:moveTo>
                  <a:cubicBezTo>
                    <a:pt x="1892" y="57162"/>
                    <a:pt x="4646" y="55847"/>
                    <a:pt x="6539" y="52456"/>
                  </a:cubicBezTo>
                  <a:cubicBezTo>
                    <a:pt x="7629" y="50449"/>
                    <a:pt x="8546" y="48788"/>
                    <a:pt x="10210" y="47474"/>
                  </a:cubicBezTo>
                  <a:cubicBezTo>
                    <a:pt x="11988" y="40968"/>
                    <a:pt x="9636" y="46920"/>
                    <a:pt x="14799" y="41937"/>
                  </a:cubicBezTo>
                  <a:cubicBezTo>
                    <a:pt x="19330" y="37577"/>
                    <a:pt x="21223" y="33079"/>
                    <a:pt x="26730" y="30865"/>
                  </a:cubicBezTo>
                  <a:cubicBezTo>
                    <a:pt x="32294" y="24152"/>
                    <a:pt x="36022" y="17854"/>
                    <a:pt x="43250" y="13148"/>
                  </a:cubicBezTo>
                  <a:cubicBezTo>
                    <a:pt x="47495" y="10380"/>
                    <a:pt x="58393" y="9480"/>
                    <a:pt x="63441" y="8719"/>
                  </a:cubicBezTo>
                  <a:cubicBezTo>
                    <a:pt x="65564" y="7266"/>
                    <a:pt x="67571" y="5328"/>
                    <a:pt x="69866" y="4290"/>
                  </a:cubicBezTo>
                  <a:cubicBezTo>
                    <a:pt x="72217" y="3183"/>
                    <a:pt x="74799" y="3391"/>
                    <a:pt x="77208" y="2629"/>
                  </a:cubicBezTo>
                  <a:cubicBezTo>
                    <a:pt x="85468" y="2837"/>
                    <a:pt x="94302" y="0"/>
                    <a:pt x="101988" y="3737"/>
                  </a:cubicBezTo>
                  <a:cubicBezTo>
                    <a:pt x="104282" y="4844"/>
                    <a:pt x="106577" y="7335"/>
                    <a:pt x="108871" y="8719"/>
                  </a:cubicBezTo>
                  <a:cubicBezTo>
                    <a:pt x="109101" y="9273"/>
                    <a:pt x="111281" y="15847"/>
                    <a:pt x="112084" y="17024"/>
                  </a:cubicBezTo>
                  <a:cubicBezTo>
                    <a:pt x="119598" y="27958"/>
                    <a:pt x="114263" y="18477"/>
                    <a:pt x="117131" y="23667"/>
                  </a:cubicBezTo>
                  <a:cubicBezTo>
                    <a:pt x="116214" y="29134"/>
                    <a:pt x="115353" y="35432"/>
                    <a:pt x="118049" y="40276"/>
                  </a:cubicBezTo>
                  <a:cubicBezTo>
                    <a:pt x="118910" y="45467"/>
                    <a:pt x="120000" y="53910"/>
                    <a:pt x="117590" y="57993"/>
                  </a:cubicBezTo>
                  <a:cubicBezTo>
                    <a:pt x="117131" y="58754"/>
                    <a:pt x="116271" y="58961"/>
                    <a:pt x="115755" y="59653"/>
                  </a:cubicBezTo>
                  <a:cubicBezTo>
                    <a:pt x="105258" y="73564"/>
                    <a:pt x="117189" y="59031"/>
                    <a:pt x="111625" y="65743"/>
                  </a:cubicBezTo>
                  <a:cubicBezTo>
                    <a:pt x="111166" y="67197"/>
                    <a:pt x="110879" y="68788"/>
                    <a:pt x="110248" y="70173"/>
                  </a:cubicBezTo>
                  <a:cubicBezTo>
                    <a:pt x="109961" y="70865"/>
                    <a:pt x="109273" y="71211"/>
                    <a:pt x="108871" y="71833"/>
                  </a:cubicBezTo>
                  <a:cubicBezTo>
                    <a:pt x="108068" y="73010"/>
                    <a:pt x="107609" y="74325"/>
                    <a:pt x="107036" y="75709"/>
                  </a:cubicBezTo>
                  <a:cubicBezTo>
                    <a:pt x="106462" y="80000"/>
                    <a:pt x="105889" y="84359"/>
                    <a:pt x="104741" y="88442"/>
                  </a:cubicBezTo>
                  <a:cubicBezTo>
                    <a:pt x="103881" y="91487"/>
                    <a:pt x="104053" y="94809"/>
                    <a:pt x="101988" y="97301"/>
                  </a:cubicBezTo>
                  <a:cubicBezTo>
                    <a:pt x="100841" y="98685"/>
                    <a:pt x="99235" y="100069"/>
                    <a:pt x="97858" y="101176"/>
                  </a:cubicBezTo>
                  <a:cubicBezTo>
                    <a:pt x="93499" y="109065"/>
                    <a:pt x="87648" y="112595"/>
                    <a:pt x="79961" y="113910"/>
                  </a:cubicBezTo>
                  <a:cubicBezTo>
                    <a:pt x="72390" y="120000"/>
                    <a:pt x="61548" y="115224"/>
                    <a:pt x="53346" y="115017"/>
                  </a:cubicBezTo>
                  <a:cubicBezTo>
                    <a:pt x="42791" y="115986"/>
                    <a:pt x="45889" y="115986"/>
                    <a:pt x="29942" y="115017"/>
                  </a:cubicBezTo>
                  <a:cubicBezTo>
                    <a:pt x="27590" y="114878"/>
                    <a:pt x="25583" y="112595"/>
                    <a:pt x="23518" y="111695"/>
                  </a:cubicBezTo>
                  <a:cubicBezTo>
                    <a:pt x="18699" y="109550"/>
                    <a:pt x="21223" y="111695"/>
                    <a:pt x="18011" y="109480"/>
                  </a:cubicBezTo>
                  <a:cubicBezTo>
                    <a:pt x="14282" y="106920"/>
                    <a:pt x="12390" y="102214"/>
                    <a:pt x="8374" y="100622"/>
                  </a:cubicBezTo>
                  <a:cubicBezTo>
                    <a:pt x="6768" y="97716"/>
                    <a:pt x="5506" y="94878"/>
                    <a:pt x="4244" y="91764"/>
                  </a:cubicBezTo>
                  <a:cubicBezTo>
                    <a:pt x="3499" y="90034"/>
                    <a:pt x="3613" y="87958"/>
                    <a:pt x="2868" y="86228"/>
                  </a:cubicBezTo>
                  <a:cubicBezTo>
                    <a:pt x="2638" y="85605"/>
                    <a:pt x="2179" y="85190"/>
                    <a:pt x="1950" y="84567"/>
                  </a:cubicBezTo>
                  <a:cubicBezTo>
                    <a:pt x="1548" y="83529"/>
                    <a:pt x="1319" y="82352"/>
                    <a:pt x="1032" y="81245"/>
                  </a:cubicBezTo>
                  <a:cubicBezTo>
                    <a:pt x="860" y="80692"/>
                    <a:pt x="573" y="79584"/>
                    <a:pt x="573" y="79584"/>
                  </a:cubicBezTo>
                  <a:cubicBezTo>
                    <a:pt x="0" y="73356"/>
                    <a:pt x="1032" y="67335"/>
                    <a:pt x="1032" y="61314"/>
                  </a:cubicBezTo>
                  <a:close/>
                </a:path>
              </a:pathLst>
            </a:custGeom>
            <a:noFill/>
            <a:ln cap="sq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2083" y="2500"/>
              <a:ext cx="1573" cy="1627"/>
            </a:xfrm>
            <a:custGeom>
              <a:rect b="b" l="l" r="r" t="t"/>
              <a:pathLst>
                <a:path extrusionOk="0" h="120000" w="120000">
                  <a:moveTo>
                    <a:pt x="83382" y="1475"/>
                  </a:moveTo>
                  <a:cubicBezTo>
                    <a:pt x="81398" y="2138"/>
                    <a:pt x="79872" y="3171"/>
                    <a:pt x="77889" y="3835"/>
                  </a:cubicBezTo>
                  <a:cubicBezTo>
                    <a:pt x="74761" y="8408"/>
                    <a:pt x="76821" y="6933"/>
                    <a:pt x="71786" y="8555"/>
                  </a:cubicBezTo>
                  <a:cubicBezTo>
                    <a:pt x="68124" y="13792"/>
                    <a:pt x="61945" y="19028"/>
                    <a:pt x="55918" y="21536"/>
                  </a:cubicBezTo>
                  <a:cubicBezTo>
                    <a:pt x="54774" y="23011"/>
                    <a:pt x="53172" y="24118"/>
                    <a:pt x="52256" y="25666"/>
                  </a:cubicBezTo>
                  <a:cubicBezTo>
                    <a:pt x="49586" y="30313"/>
                    <a:pt x="52409" y="27953"/>
                    <a:pt x="49815" y="30977"/>
                  </a:cubicBezTo>
                  <a:cubicBezTo>
                    <a:pt x="46535" y="34738"/>
                    <a:pt x="42873" y="38057"/>
                    <a:pt x="40050" y="42188"/>
                  </a:cubicBezTo>
                  <a:cubicBezTo>
                    <a:pt x="39669" y="43958"/>
                    <a:pt x="39516" y="45802"/>
                    <a:pt x="38830" y="47498"/>
                  </a:cubicBezTo>
                  <a:cubicBezTo>
                    <a:pt x="38296" y="48899"/>
                    <a:pt x="36236" y="50522"/>
                    <a:pt x="35168" y="51628"/>
                  </a:cubicBezTo>
                  <a:cubicBezTo>
                    <a:pt x="32803" y="54136"/>
                    <a:pt x="29218" y="57455"/>
                    <a:pt x="27234" y="60479"/>
                  </a:cubicBezTo>
                  <a:cubicBezTo>
                    <a:pt x="24717" y="64388"/>
                    <a:pt x="22962" y="69256"/>
                    <a:pt x="21131" y="73460"/>
                  </a:cubicBezTo>
                  <a:cubicBezTo>
                    <a:pt x="20521" y="74935"/>
                    <a:pt x="19453" y="78254"/>
                    <a:pt x="18080" y="79360"/>
                  </a:cubicBezTo>
                  <a:cubicBezTo>
                    <a:pt x="8467" y="87105"/>
                    <a:pt x="22352" y="74050"/>
                    <a:pt x="13808" y="82311"/>
                  </a:cubicBezTo>
                  <a:cubicBezTo>
                    <a:pt x="11671" y="88580"/>
                    <a:pt x="7094" y="91751"/>
                    <a:pt x="3432" y="97062"/>
                  </a:cubicBezTo>
                  <a:cubicBezTo>
                    <a:pt x="3051" y="98537"/>
                    <a:pt x="1678" y="99717"/>
                    <a:pt x="1602" y="101192"/>
                  </a:cubicBezTo>
                  <a:cubicBezTo>
                    <a:pt x="1373" y="105543"/>
                    <a:pt x="0" y="110780"/>
                    <a:pt x="2822" y="114173"/>
                  </a:cubicBezTo>
                  <a:cubicBezTo>
                    <a:pt x="7628" y="120000"/>
                    <a:pt x="32116" y="118893"/>
                    <a:pt x="33337" y="118893"/>
                  </a:cubicBezTo>
                  <a:cubicBezTo>
                    <a:pt x="41576" y="119631"/>
                    <a:pt x="47298" y="119926"/>
                    <a:pt x="55918" y="119483"/>
                  </a:cubicBezTo>
                  <a:cubicBezTo>
                    <a:pt x="63013" y="118082"/>
                    <a:pt x="70108" y="118082"/>
                    <a:pt x="77279" y="117713"/>
                  </a:cubicBezTo>
                  <a:cubicBezTo>
                    <a:pt x="81246" y="116754"/>
                    <a:pt x="84755" y="116312"/>
                    <a:pt x="88874" y="115943"/>
                  </a:cubicBezTo>
                  <a:cubicBezTo>
                    <a:pt x="94062" y="114689"/>
                    <a:pt x="94977" y="114910"/>
                    <a:pt x="99249" y="111813"/>
                  </a:cubicBezTo>
                  <a:cubicBezTo>
                    <a:pt x="100012" y="109674"/>
                    <a:pt x="102759" y="107166"/>
                    <a:pt x="104742" y="105912"/>
                  </a:cubicBezTo>
                  <a:cubicBezTo>
                    <a:pt x="105657" y="103257"/>
                    <a:pt x="107412" y="101118"/>
                    <a:pt x="109014" y="98832"/>
                  </a:cubicBezTo>
                  <a:cubicBezTo>
                    <a:pt x="110845" y="96103"/>
                    <a:pt x="112218" y="92267"/>
                    <a:pt x="113897" y="89391"/>
                  </a:cubicBezTo>
                  <a:cubicBezTo>
                    <a:pt x="117863" y="82532"/>
                    <a:pt x="115193" y="89170"/>
                    <a:pt x="117558" y="82311"/>
                  </a:cubicBezTo>
                  <a:cubicBezTo>
                    <a:pt x="117787" y="81720"/>
                    <a:pt x="118169" y="80540"/>
                    <a:pt x="118169" y="80540"/>
                  </a:cubicBezTo>
                  <a:cubicBezTo>
                    <a:pt x="118626" y="77295"/>
                    <a:pt x="119313" y="74271"/>
                    <a:pt x="120000" y="71100"/>
                  </a:cubicBezTo>
                  <a:cubicBezTo>
                    <a:pt x="119465" y="65347"/>
                    <a:pt x="119008" y="58414"/>
                    <a:pt x="117558" y="52808"/>
                  </a:cubicBezTo>
                  <a:cubicBezTo>
                    <a:pt x="116719" y="49563"/>
                    <a:pt x="113134" y="47055"/>
                    <a:pt x="112066" y="43958"/>
                  </a:cubicBezTo>
                  <a:cubicBezTo>
                    <a:pt x="111226" y="41450"/>
                    <a:pt x="110311" y="39901"/>
                    <a:pt x="108404" y="38057"/>
                  </a:cubicBezTo>
                  <a:cubicBezTo>
                    <a:pt x="107641" y="35918"/>
                    <a:pt x="104895" y="33411"/>
                    <a:pt x="102911" y="32157"/>
                  </a:cubicBezTo>
                  <a:cubicBezTo>
                    <a:pt x="102759" y="31714"/>
                    <a:pt x="99783" y="17996"/>
                    <a:pt x="99249" y="16816"/>
                  </a:cubicBezTo>
                  <a:cubicBezTo>
                    <a:pt x="97418" y="12833"/>
                    <a:pt x="93909" y="9809"/>
                    <a:pt x="91315" y="6195"/>
                  </a:cubicBezTo>
                  <a:cubicBezTo>
                    <a:pt x="90019" y="4351"/>
                    <a:pt x="89942" y="0"/>
                    <a:pt x="87043" y="295"/>
                  </a:cubicBezTo>
                  <a:cubicBezTo>
                    <a:pt x="85746" y="442"/>
                    <a:pt x="84602" y="1106"/>
                    <a:pt x="83382" y="1475"/>
                  </a:cubicBezTo>
                  <a:close/>
                </a:path>
              </a:pathLst>
            </a:custGeom>
            <a:noFill/>
            <a:ln cap="sq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28"/>
            <p:cNvSpPr/>
            <p:nvPr/>
          </p:nvSpPr>
          <p:spPr>
            <a:xfrm rot="-716289">
              <a:off x="3784" y="3000"/>
              <a:ext cx="1576" cy="1184"/>
            </a:xfrm>
            <a:custGeom>
              <a:rect b="b" l="l" r="r" t="t"/>
              <a:pathLst>
                <a:path extrusionOk="0" h="120000" w="120000">
                  <a:moveTo>
                    <a:pt x="120000" y="61621"/>
                  </a:moveTo>
                  <a:cubicBezTo>
                    <a:pt x="118781" y="46216"/>
                    <a:pt x="114822" y="51790"/>
                    <a:pt x="110862" y="47027"/>
                  </a:cubicBezTo>
                  <a:cubicBezTo>
                    <a:pt x="108350" y="43986"/>
                    <a:pt x="109873" y="46621"/>
                    <a:pt x="107208" y="44594"/>
                  </a:cubicBezTo>
                  <a:cubicBezTo>
                    <a:pt x="103781" y="42060"/>
                    <a:pt x="100736" y="38614"/>
                    <a:pt x="97461" y="35675"/>
                  </a:cubicBezTo>
                  <a:cubicBezTo>
                    <a:pt x="93883" y="28581"/>
                    <a:pt x="83832" y="28074"/>
                    <a:pt x="77969" y="26756"/>
                  </a:cubicBezTo>
                  <a:cubicBezTo>
                    <a:pt x="67994" y="24527"/>
                    <a:pt x="61827" y="19358"/>
                    <a:pt x="52994" y="12162"/>
                  </a:cubicBezTo>
                  <a:cubicBezTo>
                    <a:pt x="51624" y="11047"/>
                    <a:pt x="50710" y="9121"/>
                    <a:pt x="49340" y="8108"/>
                  </a:cubicBezTo>
                  <a:cubicBezTo>
                    <a:pt x="46446" y="5979"/>
                    <a:pt x="41649" y="3648"/>
                    <a:pt x="38375" y="2432"/>
                  </a:cubicBezTo>
                  <a:cubicBezTo>
                    <a:pt x="35406" y="1317"/>
                    <a:pt x="29238" y="0"/>
                    <a:pt x="29238" y="0"/>
                  </a:cubicBezTo>
                  <a:cubicBezTo>
                    <a:pt x="27182" y="304"/>
                    <a:pt x="25126" y="0"/>
                    <a:pt x="23147" y="810"/>
                  </a:cubicBezTo>
                  <a:cubicBezTo>
                    <a:pt x="21776" y="1418"/>
                    <a:pt x="20710" y="2939"/>
                    <a:pt x="19492" y="4054"/>
                  </a:cubicBezTo>
                  <a:cubicBezTo>
                    <a:pt x="14771" y="8209"/>
                    <a:pt x="11878" y="12972"/>
                    <a:pt x="9137" y="19459"/>
                  </a:cubicBezTo>
                  <a:cubicBezTo>
                    <a:pt x="7005" y="24527"/>
                    <a:pt x="5634" y="26250"/>
                    <a:pt x="4263" y="31621"/>
                  </a:cubicBezTo>
                  <a:cubicBezTo>
                    <a:pt x="3883" y="33243"/>
                    <a:pt x="3045" y="36486"/>
                    <a:pt x="3045" y="36486"/>
                  </a:cubicBezTo>
                  <a:cubicBezTo>
                    <a:pt x="3350" y="46216"/>
                    <a:pt x="0" y="51081"/>
                    <a:pt x="3045" y="68108"/>
                  </a:cubicBezTo>
                  <a:cubicBezTo>
                    <a:pt x="1598" y="75912"/>
                    <a:pt x="7538" y="82094"/>
                    <a:pt x="6700" y="90000"/>
                  </a:cubicBezTo>
                  <a:cubicBezTo>
                    <a:pt x="7081" y="94560"/>
                    <a:pt x="7233" y="99222"/>
                    <a:pt x="7918" y="103783"/>
                  </a:cubicBezTo>
                  <a:cubicBezTo>
                    <a:pt x="8071" y="104695"/>
                    <a:pt x="8604" y="105506"/>
                    <a:pt x="9137" y="106216"/>
                  </a:cubicBezTo>
                  <a:cubicBezTo>
                    <a:pt x="11116" y="109054"/>
                    <a:pt x="12639" y="112601"/>
                    <a:pt x="15228" y="114324"/>
                  </a:cubicBezTo>
                  <a:cubicBezTo>
                    <a:pt x="21395" y="118378"/>
                    <a:pt x="30456" y="118479"/>
                    <a:pt x="37157" y="120000"/>
                  </a:cubicBezTo>
                  <a:cubicBezTo>
                    <a:pt x="41497" y="118986"/>
                    <a:pt x="41040" y="119493"/>
                    <a:pt x="45685" y="116756"/>
                  </a:cubicBezTo>
                  <a:cubicBezTo>
                    <a:pt x="47360" y="115743"/>
                    <a:pt x="48730" y="113716"/>
                    <a:pt x="50558" y="113513"/>
                  </a:cubicBezTo>
                  <a:cubicBezTo>
                    <a:pt x="52614" y="113209"/>
                    <a:pt x="54593" y="113006"/>
                    <a:pt x="56649" y="112702"/>
                  </a:cubicBezTo>
                  <a:cubicBezTo>
                    <a:pt x="60989" y="109864"/>
                    <a:pt x="64263" y="105608"/>
                    <a:pt x="68832" y="102972"/>
                  </a:cubicBezTo>
                  <a:cubicBezTo>
                    <a:pt x="69974" y="102263"/>
                    <a:pt x="71269" y="102567"/>
                    <a:pt x="72487" y="102162"/>
                  </a:cubicBezTo>
                  <a:cubicBezTo>
                    <a:pt x="75989" y="101047"/>
                    <a:pt x="80862" y="97905"/>
                    <a:pt x="83451" y="95675"/>
                  </a:cubicBezTo>
                  <a:cubicBezTo>
                    <a:pt x="98908" y="82601"/>
                    <a:pt x="81015" y="95777"/>
                    <a:pt x="94416" y="82702"/>
                  </a:cubicBezTo>
                  <a:cubicBezTo>
                    <a:pt x="102182" y="75101"/>
                    <a:pt x="101040" y="78547"/>
                    <a:pt x="109644" y="76216"/>
                  </a:cubicBezTo>
                  <a:cubicBezTo>
                    <a:pt x="111548" y="72364"/>
                    <a:pt x="115736" y="77027"/>
                    <a:pt x="120000" y="61621"/>
                  </a:cubicBezTo>
                  <a:close/>
                </a:path>
              </a:pathLst>
            </a:custGeom>
            <a:noFill/>
            <a:ln cap="sq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3390" y="752"/>
              <a:ext cx="2242" cy="2016"/>
            </a:xfrm>
            <a:custGeom>
              <a:rect b="b" l="l" r="r" t="t"/>
              <a:pathLst>
                <a:path extrusionOk="0" h="120000" w="120000">
                  <a:moveTo>
                    <a:pt x="101587" y="26190"/>
                  </a:moveTo>
                  <a:cubicBezTo>
                    <a:pt x="100677" y="25833"/>
                    <a:pt x="99714" y="25654"/>
                    <a:pt x="99018" y="24761"/>
                  </a:cubicBezTo>
                  <a:cubicBezTo>
                    <a:pt x="97520" y="22857"/>
                    <a:pt x="97894" y="21845"/>
                    <a:pt x="96021" y="20952"/>
                  </a:cubicBezTo>
                  <a:cubicBezTo>
                    <a:pt x="94790" y="20357"/>
                    <a:pt x="93291" y="20357"/>
                    <a:pt x="92167" y="19523"/>
                  </a:cubicBezTo>
                  <a:cubicBezTo>
                    <a:pt x="90829" y="18511"/>
                    <a:pt x="89652" y="17202"/>
                    <a:pt x="88314" y="16190"/>
                  </a:cubicBezTo>
                  <a:cubicBezTo>
                    <a:pt x="87136" y="15297"/>
                    <a:pt x="85316" y="15000"/>
                    <a:pt x="84032" y="14285"/>
                  </a:cubicBezTo>
                  <a:cubicBezTo>
                    <a:pt x="82640" y="13511"/>
                    <a:pt x="81248" y="12380"/>
                    <a:pt x="79750" y="11904"/>
                  </a:cubicBezTo>
                  <a:cubicBezTo>
                    <a:pt x="77288" y="11071"/>
                    <a:pt x="74558" y="11190"/>
                    <a:pt x="72042" y="10476"/>
                  </a:cubicBezTo>
                  <a:cubicBezTo>
                    <a:pt x="69045" y="8273"/>
                    <a:pt x="64817" y="7083"/>
                    <a:pt x="61338" y="6666"/>
                  </a:cubicBezTo>
                  <a:cubicBezTo>
                    <a:pt x="58233" y="5535"/>
                    <a:pt x="56413" y="4464"/>
                    <a:pt x="53630" y="2380"/>
                  </a:cubicBezTo>
                  <a:cubicBezTo>
                    <a:pt x="51489" y="773"/>
                    <a:pt x="48492" y="2083"/>
                    <a:pt x="45923" y="1904"/>
                  </a:cubicBezTo>
                  <a:cubicBezTo>
                    <a:pt x="44692" y="1607"/>
                    <a:pt x="43300" y="1369"/>
                    <a:pt x="42069" y="952"/>
                  </a:cubicBezTo>
                  <a:cubicBezTo>
                    <a:pt x="41213" y="654"/>
                    <a:pt x="39500" y="0"/>
                    <a:pt x="39500" y="0"/>
                  </a:cubicBezTo>
                  <a:cubicBezTo>
                    <a:pt x="34736" y="238"/>
                    <a:pt x="30026" y="59"/>
                    <a:pt x="25370" y="952"/>
                  </a:cubicBezTo>
                  <a:cubicBezTo>
                    <a:pt x="23603" y="1309"/>
                    <a:pt x="22640" y="2142"/>
                    <a:pt x="21088" y="2857"/>
                  </a:cubicBezTo>
                  <a:cubicBezTo>
                    <a:pt x="18037" y="4226"/>
                    <a:pt x="14451" y="5416"/>
                    <a:pt x="11239" y="6190"/>
                  </a:cubicBezTo>
                  <a:cubicBezTo>
                    <a:pt x="10811" y="6488"/>
                    <a:pt x="10276" y="6666"/>
                    <a:pt x="9955" y="7142"/>
                  </a:cubicBezTo>
                  <a:cubicBezTo>
                    <a:pt x="9687" y="7559"/>
                    <a:pt x="9848" y="8214"/>
                    <a:pt x="9527" y="8571"/>
                  </a:cubicBezTo>
                  <a:cubicBezTo>
                    <a:pt x="9099" y="9047"/>
                    <a:pt x="8349" y="9166"/>
                    <a:pt x="7814" y="9523"/>
                  </a:cubicBezTo>
                  <a:cubicBezTo>
                    <a:pt x="7225" y="9940"/>
                    <a:pt x="6743" y="10595"/>
                    <a:pt x="6101" y="10952"/>
                  </a:cubicBezTo>
                  <a:cubicBezTo>
                    <a:pt x="0" y="14345"/>
                    <a:pt x="6048" y="10059"/>
                    <a:pt x="2247" y="12857"/>
                  </a:cubicBezTo>
                  <a:cubicBezTo>
                    <a:pt x="1712" y="14642"/>
                    <a:pt x="642" y="15357"/>
                    <a:pt x="107" y="17142"/>
                  </a:cubicBezTo>
                  <a:cubicBezTo>
                    <a:pt x="802" y="22857"/>
                    <a:pt x="107" y="33988"/>
                    <a:pt x="3960" y="40476"/>
                  </a:cubicBezTo>
                  <a:cubicBezTo>
                    <a:pt x="4388" y="43273"/>
                    <a:pt x="4228" y="46190"/>
                    <a:pt x="5673" y="48571"/>
                  </a:cubicBezTo>
                  <a:cubicBezTo>
                    <a:pt x="6529" y="52500"/>
                    <a:pt x="8563" y="55714"/>
                    <a:pt x="9527" y="59523"/>
                  </a:cubicBezTo>
                  <a:cubicBezTo>
                    <a:pt x="9848" y="60773"/>
                    <a:pt x="10115" y="62023"/>
                    <a:pt x="10383" y="63333"/>
                  </a:cubicBezTo>
                  <a:cubicBezTo>
                    <a:pt x="10544" y="64285"/>
                    <a:pt x="10276" y="65416"/>
                    <a:pt x="10811" y="66190"/>
                  </a:cubicBezTo>
                  <a:cubicBezTo>
                    <a:pt x="12203" y="68214"/>
                    <a:pt x="14237" y="69702"/>
                    <a:pt x="15950" y="71428"/>
                  </a:cubicBezTo>
                  <a:cubicBezTo>
                    <a:pt x="16378" y="76785"/>
                    <a:pt x="17020" y="81607"/>
                    <a:pt x="18519" y="86666"/>
                  </a:cubicBezTo>
                  <a:cubicBezTo>
                    <a:pt x="19750" y="90773"/>
                    <a:pt x="24620" y="96011"/>
                    <a:pt x="27082" y="99047"/>
                  </a:cubicBezTo>
                  <a:cubicBezTo>
                    <a:pt x="28742" y="101071"/>
                    <a:pt x="29652" y="103154"/>
                    <a:pt x="31793" y="104761"/>
                  </a:cubicBezTo>
                  <a:cubicBezTo>
                    <a:pt x="34950" y="110059"/>
                    <a:pt x="36824" y="112261"/>
                    <a:pt x="42497" y="113333"/>
                  </a:cubicBezTo>
                  <a:cubicBezTo>
                    <a:pt x="44799" y="114285"/>
                    <a:pt x="47903" y="114047"/>
                    <a:pt x="49348" y="116190"/>
                  </a:cubicBezTo>
                  <a:cubicBezTo>
                    <a:pt x="50365" y="117678"/>
                    <a:pt x="50579" y="118630"/>
                    <a:pt x="52346" y="119047"/>
                  </a:cubicBezTo>
                  <a:cubicBezTo>
                    <a:pt x="54861" y="119642"/>
                    <a:pt x="57484" y="119642"/>
                    <a:pt x="60053" y="120000"/>
                  </a:cubicBezTo>
                  <a:cubicBezTo>
                    <a:pt x="63479" y="119821"/>
                    <a:pt x="66904" y="119880"/>
                    <a:pt x="70330" y="119523"/>
                  </a:cubicBezTo>
                  <a:cubicBezTo>
                    <a:pt x="74558" y="119107"/>
                    <a:pt x="78947" y="116964"/>
                    <a:pt x="83175" y="116190"/>
                  </a:cubicBezTo>
                  <a:cubicBezTo>
                    <a:pt x="84299" y="115714"/>
                    <a:pt x="85423" y="115119"/>
                    <a:pt x="86601" y="114761"/>
                  </a:cubicBezTo>
                  <a:cubicBezTo>
                    <a:pt x="87457" y="114523"/>
                    <a:pt x="88474" y="114880"/>
                    <a:pt x="89170" y="114285"/>
                  </a:cubicBezTo>
                  <a:cubicBezTo>
                    <a:pt x="97787" y="107261"/>
                    <a:pt x="87992" y="111369"/>
                    <a:pt x="97734" y="106190"/>
                  </a:cubicBezTo>
                  <a:cubicBezTo>
                    <a:pt x="100196" y="104880"/>
                    <a:pt x="103033" y="104702"/>
                    <a:pt x="105441" y="103333"/>
                  </a:cubicBezTo>
                  <a:cubicBezTo>
                    <a:pt x="111917" y="99761"/>
                    <a:pt x="108760" y="101071"/>
                    <a:pt x="114861" y="99047"/>
                  </a:cubicBezTo>
                  <a:cubicBezTo>
                    <a:pt x="117002" y="95476"/>
                    <a:pt x="114487" y="100000"/>
                    <a:pt x="116146" y="95714"/>
                  </a:cubicBezTo>
                  <a:cubicBezTo>
                    <a:pt x="116895" y="93750"/>
                    <a:pt x="118126" y="91726"/>
                    <a:pt x="119143" y="90000"/>
                  </a:cubicBezTo>
                  <a:cubicBezTo>
                    <a:pt x="119625" y="89166"/>
                    <a:pt x="120000" y="87142"/>
                    <a:pt x="120000" y="87142"/>
                  </a:cubicBezTo>
                  <a:cubicBezTo>
                    <a:pt x="119785" y="81547"/>
                    <a:pt x="120000" y="74702"/>
                    <a:pt x="118287" y="69047"/>
                  </a:cubicBezTo>
                  <a:cubicBezTo>
                    <a:pt x="117752" y="67202"/>
                    <a:pt x="116735" y="65297"/>
                    <a:pt x="116146" y="63333"/>
                  </a:cubicBezTo>
                  <a:cubicBezTo>
                    <a:pt x="115825" y="62261"/>
                    <a:pt x="114433" y="60476"/>
                    <a:pt x="114433" y="60476"/>
                  </a:cubicBezTo>
                  <a:cubicBezTo>
                    <a:pt x="114005" y="58035"/>
                    <a:pt x="113256" y="56845"/>
                    <a:pt x="112292" y="54761"/>
                  </a:cubicBezTo>
                  <a:cubicBezTo>
                    <a:pt x="111008" y="51904"/>
                    <a:pt x="110472" y="48035"/>
                    <a:pt x="108010" y="46190"/>
                  </a:cubicBezTo>
                  <a:cubicBezTo>
                    <a:pt x="106726" y="43988"/>
                    <a:pt x="106672" y="41130"/>
                    <a:pt x="105441" y="39047"/>
                  </a:cubicBezTo>
                  <a:cubicBezTo>
                    <a:pt x="103140" y="35238"/>
                    <a:pt x="101587" y="30773"/>
                    <a:pt x="101587" y="26190"/>
                  </a:cubicBezTo>
                  <a:close/>
                </a:path>
              </a:pathLst>
            </a:custGeom>
            <a:noFill/>
            <a:ln cap="sq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28"/>
          <p:cNvGrpSpPr/>
          <p:nvPr/>
        </p:nvGrpSpPr>
        <p:grpSpPr>
          <a:xfrm>
            <a:off x="6227763" y="2033588"/>
            <a:ext cx="2006600" cy="958850"/>
            <a:chOff x="4098" y="1376"/>
            <a:chExt cx="1494" cy="864"/>
          </a:xfrm>
        </p:grpSpPr>
        <p:sp>
          <p:nvSpPr>
            <p:cNvPr id="360" name="Google Shape;360;p28"/>
            <p:cNvSpPr txBox="1"/>
            <p:nvPr/>
          </p:nvSpPr>
          <p:spPr>
            <a:xfrm>
              <a:off x="4098" y="1376"/>
              <a:ext cx="1494" cy="237"/>
            </a:xfrm>
            <a:prstGeom prst="rect">
              <a:avLst/>
            </a:prstGeom>
            <a:solidFill>
              <a:srgbClr val="FFCC00"/>
            </a:solidFill>
            <a:ln cap="sq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sng" cap="none" strike="noStrik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Burro:Animal</a:t>
              </a:r>
              <a:endParaRPr b="1" i="0" sz="1800" u="sng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4564" y="1629"/>
              <a:ext cx="772" cy="611"/>
            </a:xfrm>
            <a:custGeom>
              <a:rect b="b" l="l" r="r" t="t"/>
              <a:pathLst>
                <a:path extrusionOk="0" h="120000" w="120000">
                  <a:moveTo>
                    <a:pt x="108031" y="35744"/>
                  </a:moveTo>
                  <a:cubicBezTo>
                    <a:pt x="106476" y="27299"/>
                    <a:pt x="109740" y="27103"/>
                    <a:pt x="108031" y="22782"/>
                  </a:cubicBezTo>
                  <a:cubicBezTo>
                    <a:pt x="106321" y="18461"/>
                    <a:pt x="105233" y="13158"/>
                    <a:pt x="97616" y="9623"/>
                  </a:cubicBezTo>
                  <a:cubicBezTo>
                    <a:pt x="90000" y="6088"/>
                    <a:pt x="76476" y="0"/>
                    <a:pt x="62642" y="1374"/>
                  </a:cubicBezTo>
                  <a:cubicBezTo>
                    <a:pt x="48808" y="2749"/>
                    <a:pt x="24559" y="6481"/>
                    <a:pt x="14611" y="17872"/>
                  </a:cubicBezTo>
                  <a:cubicBezTo>
                    <a:pt x="4663" y="29263"/>
                    <a:pt x="0" y="54402"/>
                    <a:pt x="2953" y="70310"/>
                  </a:cubicBezTo>
                  <a:cubicBezTo>
                    <a:pt x="5906" y="86219"/>
                    <a:pt x="17875" y="105859"/>
                    <a:pt x="32797" y="112929"/>
                  </a:cubicBezTo>
                  <a:cubicBezTo>
                    <a:pt x="47720" y="120000"/>
                    <a:pt x="78497" y="119410"/>
                    <a:pt x="92487" y="112929"/>
                  </a:cubicBezTo>
                  <a:cubicBezTo>
                    <a:pt x="106476" y="106448"/>
                    <a:pt x="114404" y="86219"/>
                    <a:pt x="117202" y="73453"/>
                  </a:cubicBezTo>
                  <a:cubicBezTo>
                    <a:pt x="120000" y="60687"/>
                    <a:pt x="109585" y="44189"/>
                    <a:pt x="108031" y="35744"/>
                  </a:cubicBezTo>
                  <a:close/>
                </a:path>
              </a:pathLst>
            </a:custGeom>
            <a:noFill/>
            <a:ln cap="sq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9"/>
          <p:cNvSpPr txBox="1"/>
          <p:nvPr>
            <p:ph type="title"/>
          </p:nvPr>
        </p:nvSpPr>
        <p:spPr>
          <a:xfrm>
            <a:off x="611560" y="249289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n"/>
              <a:t>¿</a:t>
            </a: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qué es importante la abstracción en computación</a:t>
            </a:r>
            <a:r>
              <a:rPr b="0" i="0" lang="en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76672"/>
            <a:ext cx="9144000" cy="482940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0"/>
          <p:cNvSpPr txBox="1"/>
          <p:nvPr/>
        </p:nvSpPr>
        <p:spPr>
          <a:xfrm>
            <a:off x="2051720" y="522920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161178" y="2519241"/>
            <a:ext cx="5697748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Silvia Lozano Argel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Docente | Escuela de Ingeniería | Informática y Sistemas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Correo: slozanoa@eafit.edu.co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22358" y="3468799"/>
            <a:ext cx="5736568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Luis Fernando Londoño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Docente | Escuela de Ingeniería | Informática y Sistemas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Correo: lflondono@eafit.edu.co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85799" y="28124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90"/>
              <a:buFont typeface="Arial"/>
              <a:buNone/>
            </a:pPr>
            <a: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ESCUELA DE INGENIERÍA</a:t>
            </a:r>
            <a:b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DEPARTAMENTO DE INGENIERÍA DE SISTEMAS</a:t>
            </a:r>
            <a:b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ST0243 </a:t>
            </a:r>
            <a:r>
              <a:rPr b="0" i="0" lang="en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PRINCIPIOS DE DESARROLLO DE SOFTWARE</a:t>
            </a:r>
            <a:br>
              <a:rPr b="1" i="0" lang="en" sz="27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Unidad 3: </a:t>
            </a:r>
            <a:r>
              <a:rPr b="1" i="0" lang="e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Principios básicos del modelo de objetos</a:t>
            </a:r>
            <a:r>
              <a:rPr b="1" i="0" lang="en" sz="2000" u="none" cap="none" strike="noStrik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3519249" y="4391046"/>
            <a:ext cx="5624751" cy="1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Paola Vallejo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Docente | Escuela de Ingeniería | Informática y Sistemas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Correo: pvallej3@eafit.edu.co  | Oficina: Bloque 19 – 409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Tel: (+57) (4) 261 95 00</a:t>
            </a:r>
            <a:r>
              <a:rPr b="0" i="0" lang="en" sz="18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Ext. 8820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1"/>
          <p:cNvSpPr txBox="1"/>
          <p:nvPr>
            <p:ph type="title"/>
          </p:nvPr>
        </p:nvSpPr>
        <p:spPr>
          <a:xfrm>
            <a:off x="395525" y="104825"/>
            <a:ext cx="7886700" cy="11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Dos aspectos importantes: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9" name="Google Shape;379;p31"/>
          <p:cNvSpPr txBox="1"/>
          <p:nvPr>
            <p:ph idx="1" type="body"/>
          </p:nvPr>
        </p:nvSpPr>
        <p:spPr>
          <a:xfrm>
            <a:off x="539550" y="1129900"/>
            <a:ext cx="8136900" cy="4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proceso de </a:t>
            </a:r>
            <a:r>
              <a:rPr b="1" i="1" lang="en" sz="28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eliminar detalles </a:t>
            </a:r>
            <a:r>
              <a:rPr b="1" i="0" lang="en" sz="28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para simplificar 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concentrar la atención con base en: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acto de retirar o remover algo.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acto o proceso de no considerar una o más propiedades de un objeto complejo a fin de atender las demás.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Hacer hincapié en el proceso de </a:t>
            </a:r>
            <a:r>
              <a:rPr b="1" i="1" lang="en" sz="28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generalización </a:t>
            </a:r>
            <a:r>
              <a:rPr b="1" i="0" lang="en" sz="28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para identificar el núcleo común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 esencial con base en: 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proceso de formulación general de conceptos para abstraer propiedades comunes de las instancias. 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concepto general formado por la extracción de características comunes a partir de ejemplos específicos. 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/>
          <p:nvPr/>
        </p:nvSpPr>
        <p:spPr>
          <a:xfrm>
            <a:off x="782580" y="574855"/>
            <a:ext cx="7776900" cy="52791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baseline="30000" i="0" lang="en" sz="48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“</a:t>
            </a:r>
            <a:r>
              <a:rPr b="1" baseline="30000" i="1" lang="en" sz="46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Una vez que te das cuenta de que la informática tiene que ver con la construcción, manipulación y razonamiento acerca de </a:t>
            </a:r>
            <a:r>
              <a:rPr b="1" baseline="30000" i="1" lang="en" sz="46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abstracciones</a:t>
            </a:r>
            <a:r>
              <a:rPr b="1" baseline="30000" i="1" lang="en" sz="46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, se hace evidente que un pre-requisito importante para la buena escritura de programas de computador es la capacidad para manejar abstracciones de manera precisa</a:t>
            </a:r>
            <a:r>
              <a:rPr b="1" baseline="30000" i="0" lang="en" sz="46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”</a:t>
            </a:r>
            <a:r>
              <a:rPr b="1" baseline="30000" i="0" lang="en" sz="48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.</a:t>
            </a:r>
            <a:endParaRPr b="1" i="0" sz="4800" u="none" cap="none" strike="noStrike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85" name="Google Shape;385;p32"/>
          <p:cNvSpPr/>
          <p:nvPr/>
        </p:nvSpPr>
        <p:spPr>
          <a:xfrm>
            <a:off x="5178774" y="5457194"/>
            <a:ext cx="328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baseline="30000" i="0" lang="en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J. M. Wing, “Computational thinking”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3"/>
          <p:cNvSpPr txBox="1"/>
          <p:nvPr>
            <p:ph type="title"/>
          </p:nvPr>
        </p:nvSpPr>
        <p:spPr>
          <a:xfrm>
            <a:off x="93813" y="-11795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Practiquemos la abstracción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1" name="Google Shape;391;p33"/>
          <p:cNvSpPr txBox="1"/>
          <p:nvPr>
            <p:ph idx="1" type="body"/>
          </p:nvPr>
        </p:nvSpPr>
        <p:spPr>
          <a:xfrm>
            <a:off x="128316" y="1093307"/>
            <a:ext cx="7886700" cy="4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"/>
              <a:t>Qué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cosas</a:t>
            </a:r>
            <a:r>
              <a:rPr b="0" i="0" lang="en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</a:t>
            </a:r>
            <a:r>
              <a:rPr b="1" i="0" lang="en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personajes</a:t>
            </a:r>
            <a:r>
              <a:rPr b="0" i="0" lang="en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identificamos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432FF"/>
              </a:buClr>
              <a:buSzPts val="2800"/>
              <a:buFont typeface="Arial"/>
              <a:buChar char="•"/>
            </a:pPr>
            <a:r>
              <a:rPr b="1" i="0" lang="en" sz="2800" u="none" cap="none" strike="noStrike">
                <a:solidFill>
                  <a:srgbClr val="0432FF"/>
                </a:solidFill>
                <a:latin typeface="Calibri"/>
                <a:ea typeface="Calibri"/>
                <a:cs typeface="Calibri"/>
                <a:sym typeface="Calibri"/>
              </a:rPr>
              <a:t>Características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432FF"/>
              </a:buClr>
              <a:buSzPts val="2800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los personajes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50"/>
              </a:buClr>
              <a:buSzPts val="2800"/>
              <a:buFont typeface="Arial"/>
              <a:buChar char="•"/>
            </a:pPr>
            <a:r>
              <a:rPr b="1" i="0" lang="en" sz="2800" u="none" cap="none" strike="noStrik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Actividades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realizan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2" name="Google Shape;39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82219" y="1537352"/>
            <a:ext cx="4761781" cy="430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3"/>
          <p:cNvSpPr txBox="1"/>
          <p:nvPr/>
        </p:nvSpPr>
        <p:spPr>
          <a:xfrm>
            <a:off x="0" y="4781065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Nombre: Three Little Pigs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Autor:  Ted Van Pelt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Fuente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https://www.flickr.com/photos/bantam10/5317305051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Licencia: CC BY 2.0</a:t>
            </a:r>
            <a:endParaRPr b="0" i="0" sz="11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Generalidades</a:t>
            </a:r>
            <a:r>
              <a:rPr b="0" i="0" lang="en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4"/>
          <p:cNvSpPr txBox="1"/>
          <p:nvPr>
            <p:ph idx="1" type="body"/>
          </p:nvPr>
        </p:nvSpPr>
        <p:spPr>
          <a:xfrm>
            <a:off x="539552" y="1412776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"/>
              <a:t>¿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</a:t>
            </a:r>
            <a:r>
              <a:rPr lang="en"/>
              <a:t>é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 un paradigma: el "</a:t>
            </a:r>
            <a:r>
              <a:rPr b="1" i="0" lang="en" sz="2800" u="none" cap="none" strike="noStrike">
                <a:solidFill>
                  <a:srgbClr val="0432FF"/>
                </a:solidFill>
                <a:latin typeface="Calibri"/>
                <a:ea typeface="Calibri"/>
                <a:cs typeface="Calibri"/>
                <a:sym typeface="Calibri"/>
              </a:rPr>
              <a:t>contexto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 en que se forman los diferentes modelos teóricos y las teorías.</a:t>
            </a:r>
            <a:endParaRPr/>
          </a:p>
          <a:p>
            <a:pPr indent="-4572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</a:t>
            </a:r>
            <a:r>
              <a:rPr lang="en"/>
              <a:t>é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 un </a:t>
            </a:r>
            <a:r>
              <a:rPr b="1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cambio de paradigma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/>
          </a:p>
          <a:p>
            <a:pPr indent="0" lvl="0" marL="0" marR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4"/>
          <p:cNvSpPr txBox="1"/>
          <p:nvPr/>
        </p:nvSpPr>
        <p:spPr>
          <a:xfrm>
            <a:off x="6444208" y="5373216"/>
            <a:ext cx="20897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Lord Kelvin en 1900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5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3600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Analicemos la siguiente frase...</a:t>
            </a:r>
            <a:endParaRPr sz="3600">
              <a:solidFill>
                <a:srgbClr val="000000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" sz="3600">
                <a:solidFill>
                  <a:srgbClr val="3C78D8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“</a:t>
            </a:r>
            <a:r>
              <a:rPr b="1" i="1" lang="en" sz="3600">
                <a:solidFill>
                  <a:srgbClr val="3C78D8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No queda nada por ser descubierto en el campo de la física actualmente. Todo lo que falta son más medidas y más precisas"</a:t>
            </a:r>
            <a:endParaRPr sz="3600">
              <a:solidFill>
                <a:srgbClr val="3C78D8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 txBox="1"/>
          <p:nvPr>
            <p:ph idx="1" type="body"/>
          </p:nvPr>
        </p:nvSpPr>
        <p:spPr>
          <a:xfrm>
            <a:off x="251525" y="335275"/>
            <a:ext cx="5832600" cy="55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59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Cinco años después de esta aseveración, Albert Einstein publicó su trabajo de la relatividad especial que fijó un sencillo conjunto de reglas superando a la mecánica de Newton, que había sido utilizada para describir la fuerza y el movimiento por más de doscientos años. En este ejemplo, el nuevo paradigma reduce al viejo a un caso especial, ya que la mecánica de Newton sigue siendo una excelente aproximación en el contexto de velocidades lentas en comparación con la velocidad de la luz.</a:t>
            </a:r>
            <a:endParaRPr/>
          </a:p>
        </p:txBody>
      </p:sp>
      <p:pic>
        <p:nvPicPr>
          <p:cNvPr id="412" name="Google Shape;41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2160" y="1772816"/>
            <a:ext cx="259080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6"/>
          <p:cNvSpPr txBox="1"/>
          <p:nvPr/>
        </p:nvSpPr>
        <p:spPr>
          <a:xfrm>
            <a:off x="6084168" y="5517232"/>
            <a:ext cx="223454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Tomado de Wikipedia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Consultar</a:t>
            </a:r>
            <a:r>
              <a:rPr b="0" i="0" lang="en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7"/>
          <p:cNvSpPr txBox="1"/>
          <p:nvPr>
            <p:ph idx="1" type="body"/>
          </p:nvPr>
        </p:nvSpPr>
        <p:spPr>
          <a:xfrm>
            <a:off x="628650" y="1584176"/>
            <a:ext cx="7886700" cy="4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"/>
              <a:t>Diferentes tipos de paradigmas, especialmente el </a:t>
            </a:r>
            <a:r>
              <a:rPr b="0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Paradigma de la Orientación a Objetos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Resultados de aprendizaje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406400" y="1253075"/>
            <a:ext cx="8432700" cy="49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Hammersmith One"/>
              <a:buChar char="-"/>
            </a:pPr>
            <a:r>
              <a:rPr lang="en" sz="2700">
                <a:latin typeface="Hammersmith One"/>
                <a:ea typeface="Hammersmith One"/>
                <a:cs typeface="Hammersmith One"/>
                <a:sym typeface="Hammersmith One"/>
              </a:rPr>
              <a:t>Comprender el concepto de orientación a objetos como paradigma de programación.</a:t>
            </a:r>
            <a:endParaRPr sz="27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ammersmith One"/>
              <a:buChar char="-"/>
            </a:pPr>
            <a:r>
              <a:rPr lang="en" sz="2700">
                <a:latin typeface="Hammersmith One"/>
                <a:ea typeface="Hammersmith One"/>
                <a:cs typeface="Hammersmith One"/>
                <a:sym typeface="Hammersmith One"/>
              </a:rPr>
              <a:t>Comprender la orientación a objetos como una forma de entender y resolver un problema informático.</a:t>
            </a:r>
            <a:endParaRPr sz="27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ammersmith One"/>
              <a:buChar char="-"/>
            </a:pPr>
            <a:r>
              <a:rPr lang="en" sz="2700">
                <a:latin typeface="Hammersmith One"/>
                <a:ea typeface="Hammersmith One"/>
                <a:cs typeface="Hammersmith One"/>
                <a:sym typeface="Hammersmith One"/>
              </a:rPr>
              <a:t>Comprender el concepto de objeto y clase.</a:t>
            </a:r>
            <a:endParaRPr sz="270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ammersmith One"/>
              <a:buChar char="-"/>
            </a:pPr>
            <a:r>
              <a:rPr lang="en" sz="2700">
                <a:latin typeface="Hammersmith One"/>
                <a:ea typeface="Hammersmith One"/>
                <a:cs typeface="Hammersmith One"/>
                <a:sym typeface="Hammersmith One"/>
              </a:rPr>
              <a:t>Aplicar la abstracción como herramienta para identificar objetos relevantes de un problema.</a:t>
            </a:r>
            <a:endParaRPr sz="270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0551" y="1207698"/>
            <a:ext cx="8204874" cy="34477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 la Orientación a Objetos (OO)?</a:t>
            </a:r>
            <a:endParaRPr b="1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270925" y="372525"/>
            <a:ext cx="85683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" sz="45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La OO agrupa un conjunto de técnicas que nos permiten </a:t>
            </a:r>
            <a:r>
              <a:rPr b="1" i="0" lang="en" sz="45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diseñar</a:t>
            </a:r>
            <a:r>
              <a:rPr b="1" i="0" lang="en" sz="45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, </a:t>
            </a:r>
            <a:r>
              <a:rPr b="1" i="0" lang="en" sz="45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desarrollar</a:t>
            </a:r>
            <a:r>
              <a:rPr b="1" i="0" lang="en" sz="45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y </a:t>
            </a:r>
            <a:r>
              <a:rPr b="1" i="0" lang="en" sz="45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mantener</a:t>
            </a:r>
            <a:r>
              <a:rPr b="1" i="0" lang="en" sz="45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más fácilmente programas de una gran complejidad.</a:t>
            </a:r>
            <a:endParaRPr b="1" i="0" sz="4500" u="none" cap="none" strike="noStrike">
              <a:solidFill>
                <a:srgbClr val="000000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/>
          <p:nvPr/>
        </p:nvSpPr>
        <p:spPr>
          <a:xfrm>
            <a:off x="3775750" y="850"/>
            <a:ext cx="5368200" cy="1462223"/>
          </a:xfrm>
          <a:prstGeom prst="rect">
            <a:avLst/>
          </a:prstGeom>
          <a:solidFill>
            <a:srgbClr val="D9D9D9">
              <a:alpha val="7254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3775750" y="164327"/>
            <a:ext cx="5368200" cy="12987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El </a:t>
            </a:r>
            <a:r>
              <a:rPr b="1" i="0" lang="en" sz="24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lenguaje de programación</a:t>
            </a:r>
            <a:r>
              <a:rPr b="1" i="0" lang="en" sz="24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es solo la </a:t>
            </a:r>
            <a:r>
              <a:rPr b="1" i="0" lang="en" sz="24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herramienta</a:t>
            </a:r>
            <a:r>
              <a:rPr b="1" i="0" lang="en" sz="2400" u="none" cap="none" strike="noStrike">
                <a:solidFill>
                  <a:srgbClr val="FF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</a:t>
            </a:r>
            <a:r>
              <a:rPr b="1" i="0" lang="en" sz="2400" u="none" cap="none" strike="noStrike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para resolver el problema </a:t>
            </a:r>
            <a:endParaRPr b="1" i="0" sz="2400" u="none" cap="none" strike="noStrike">
              <a:solidFill>
                <a:srgbClr val="000000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0" y="4761781"/>
            <a:ext cx="4517100" cy="2096219"/>
          </a:xfrm>
          <a:prstGeom prst="rect">
            <a:avLst/>
          </a:prstGeom>
          <a:solidFill>
            <a:srgbClr val="D9D9D9">
              <a:alpha val="7254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4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El </a:t>
            </a:r>
            <a:r>
              <a:rPr b="1" i="0" lang="en" sz="30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propósito </a:t>
            </a:r>
            <a:r>
              <a:rPr b="1" i="0" lang="en" sz="24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de la OO es proporcionar una solución informática identificando </a:t>
            </a:r>
            <a:r>
              <a:rPr b="1" i="0" lang="en" sz="3000" u="none" cap="none" strike="noStrike">
                <a:solidFill>
                  <a:srgbClr val="0000FF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conceptos relevantes</a:t>
            </a:r>
            <a:r>
              <a:rPr b="1" i="0" lang="en" sz="2400" u="none" cap="none" strike="noStrik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 presentes en el problema.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4517100" y="5792637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Nombre: tools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Autor:  NOGRAN s.r.o.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Fuente: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https://www.flickr.com/photos/128629824@N06/15347555558/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Licencia: CC BY-NC-ND 2.0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8"/>
          <p:cNvGrpSpPr/>
          <p:nvPr/>
        </p:nvGrpSpPr>
        <p:grpSpPr>
          <a:xfrm>
            <a:off x="716718" y="1982967"/>
            <a:ext cx="8217758" cy="3713914"/>
            <a:chOff x="5920" y="607636"/>
            <a:chExt cx="8217758" cy="3713914"/>
          </a:xfrm>
        </p:grpSpPr>
        <p:sp>
          <p:nvSpPr>
            <p:cNvPr id="123" name="Google Shape;123;p18"/>
            <p:cNvSpPr/>
            <p:nvPr/>
          </p:nvSpPr>
          <p:spPr>
            <a:xfrm>
              <a:off x="5920" y="1258855"/>
              <a:ext cx="2302599" cy="1179627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D1D1D1"/>
                </a:gs>
                <a:gs pos="50000">
                  <a:srgbClr val="C7C7C7"/>
                </a:gs>
                <a:gs pos="100000">
                  <a:srgbClr val="C0C0C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8"/>
            <p:cNvSpPr txBox="1"/>
            <p:nvPr/>
          </p:nvSpPr>
          <p:spPr>
            <a:xfrm>
              <a:off x="40470" y="1293405"/>
              <a:ext cx="2233499" cy="11105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 un paradigma que se centra en: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 rot="-2690099">
              <a:off x="2174197" y="1508111"/>
              <a:ext cx="923625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20000" y="59997"/>
                  </a:lnTo>
                </a:path>
              </a:pathLst>
            </a:custGeom>
            <a:noFill/>
            <a:ln cap="flat" cmpd="sng" w="12700">
              <a:solidFill>
                <a:srgbClr val="4372C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8"/>
            <p:cNvSpPr txBox="1"/>
            <p:nvPr/>
          </p:nvSpPr>
          <p:spPr>
            <a:xfrm rot="-2690099">
              <a:off x="2174197" y="1499969"/>
              <a:ext cx="923625" cy="461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2963500" y="607636"/>
              <a:ext cx="2302599" cy="1179627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2998050" y="642186"/>
              <a:ext cx="2233500" cy="111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soluciones de software para que tengan similitud con el comportamiento del mundo real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 rot="2690099">
              <a:off x="2174197" y="2159329"/>
              <a:ext cx="923625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20000" y="59997"/>
                  </a:lnTo>
                </a:path>
              </a:pathLst>
            </a:custGeom>
            <a:noFill/>
            <a:ln cap="flat" cmpd="sng" w="12700">
              <a:solidFill>
                <a:srgbClr val="4372C3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8"/>
            <p:cNvSpPr txBox="1"/>
            <p:nvPr/>
          </p:nvSpPr>
          <p:spPr>
            <a:xfrm rot="2690099">
              <a:off x="2174197" y="2151187"/>
              <a:ext cx="923625" cy="461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2963500" y="1910073"/>
              <a:ext cx="2302599" cy="1179627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8"/>
            <p:cNvSpPr txBox="1"/>
            <p:nvPr/>
          </p:nvSpPr>
          <p:spPr>
            <a:xfrm>
              <a:off x="2998050" y="1944623"/>
              <a:ext cx="2233499" cy="11105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Tener mecanismos que posibiliten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 rot="-3907178">
              <a:off x="4815195" y="1778787"/>
              <a:ext cx="1556789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19999" y="59997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8"/>
            <p:cNvSpPr txBox="1"/>
            <p:nvPr/>
          </p:nvSpPr>
          <p:spPr>
            <a:xfrm rot="-3907178">
              <a:off x="4815195" y="1754816"/>
              <a:ext cx="1556789" cy="77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5921079" y="678223"/>
              <a:ext cx="2302599" cy="818725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8"/>
            <p:cNvSpPr txBox="1"/>
            <p:nvPr/>
          </p:nvSpPr>
          <p:spPr>
            <a:xfrm>
              <a:off x="5945059" y="702203"/>
              <a:ext cx="2254639" cy="770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 disminución de la complejidad de los sistemas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 rot="-2142401">
              <a:off x="5190284" y="2249554"/>
              <a:ext cx="806610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20000" y="59997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8"/>
            <p:cNvSpPr txBox="1"/>
            <p:nvPr/>
          </p:nvSpPr>
          <p:spPr>
            <a:xfrm rot="-2142401">
              <a:off x="5190284" y="2244338"/>
              <a:ext cx="806610" cy="4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5921079" y="1619757"/>
              <a:ext cx="2302599" cy="818725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8"/>
            <p:cNvSpPr txBox="1"/>
            <p:nvPr/>
          </p:nvSpPr>
          <p:spPr>
            <a:xfrm>
              <a:off x="5945059" y="1643737"/>
              <a:ext cx="2254639" cy="770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Tener mayor atomización de los componentes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 rot="2142401">
              <a:off x="5190284" y="2720321"/>
              <a:ext cx="806610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20000" y="59997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8"/>
            <p:cNvSpPr txBox="1"/>
            <p:nvPr/>
          </p:nvSpPr>
          <p:spPr>
            <a:xfrm rot="2142401">
              <a:off x="5190284" y="2715105"/>
              <a:ext cx="806610" cy="40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5921079" y="2561291"/>
              <a:ext cx="2302599" cy="818725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8"/>
            <p:cNvSpPr txBox="1"/>
            <p:nvPr/>
          </p:nvSpPr>
          <p:spPr>
            <a:xfrm>
              <a:off x="5945059" y="2585271"/>
              <a:ext cx="2254639" cy="770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Que cada componente sea especializado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 rot="3907178">
              <a:off x="4815195" y="3191089"/>
              <a:ext cx="1556789" cy="29897"/>
            </a:xfrm>
            <a:custGeom>
              <a:rect b="b" l="l" r="r" t="t"/>
              <a:pathLst>
                <a:path extrusionOk="0" h="120000" w="120000">
                  <a:moveTo>
                    <a:pt x="0" y="59997"/>
                  </a:moveTo>
                  <a:lnTo>
                    <a:pt x="119999" y="59997"/>
                  </a:lnTo>
                </a:path>
              </a:pathLst>
            </a:custGeom>
            <a:noFill/>
            <a:ln cap="flat" cmpd="sng" w="12700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8"/>
            <p:cNvSpPr txBox="1"/>
            <p:nvPr/>
          </p:nvSpPr>
          <p:spPr>
            <a:xfrm rot="3907178">
              <a:off x="4815195" y="3167118"/>
              <a:ext cx="1556789" cy="778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921079" y="3502825"/>
              <a:ext cx="2302599" cy="818725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B4D4A5"/>
                </a:gs>
                <a:gs pos="50000">
                  <a:srgbClr val="A8CD97"/>
                </a:gs>
                <a:gs pos="100000">
                  <a:srgbClr val="9BC985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8"/>
            <p:cNvSpPr txBox="1"/>
            <p:nvPr/>
          </p:nvSpPr>
          <p:spPr>
            <a:xfrm>
              <a:off x="5945059" y="3526805"/>
              <a:ext cx="2254639" cy="7707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50" lIns="10150" spcFirstLastPara="1" rIns="10150" wrap="square" tIns="10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 reutilización de componentes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p18"/>
          <p:cNvSpPr txBox="1"/>
          <p:nvPr>
            <p:ph type="title"/>
          </p:nvPr>
        </p:nvSpPr>
        <p:spPr>
          <a:xfrm>
            <a:off x="-1" y="50896"/>
            <a:ext cx="8212347" cy="143479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 la Orientación a Objetos (OO)?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0" y="4459"/>
            <a:ext cx="536563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lang="en" sz="3200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Principios Básicos</a:t>
            </a:r>
            <a:endParaRPr b="1" sz="3200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55" name="Google Shape;155;p19"/>
          <p:cNvGrpSpPr/>
          <p:nvPr/>
        </p:nvGrpSpPr>
        <p:grpSpPr>
          <a:xfrm>
            <a:off x="453127" y="1315036"/>
            <a:ext cx="8292353" cy="4425426"/>
            <a:chOff x="82338" y="2467"/>
            <a:chExt cx="8064922" cy="4924253"/>
          </a:xfrm>
        </p:grpSpPr>
        <p:sp>
          <p:nvSpPr>
            <p:cNvPr id="156" name="Google Shape;156;p19"/>
            <p:cNvSpPr/>
            <p:nvPr/>
          </p:nvSpPr>
          <p:spPr>
            <a:xfrm rot="5400000">
              <a:off x="3959043" y="-3117839"/>
              <a:ext cx="949253" cy="7427181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D3EA">
                <a:alpha val="89411"/>
              </a:srgbClr>
            </a:solidFill>
            <a:ln cap="flat" cmpd="sng" w="9525">
              <a:solidFill>
                <a:srgbClr val="CCD3EA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9"/>
            <p:cNvSpPr txBox="1"/>
            <p:nvPr/>
          </p:nvSpPr>
          <p:spPr>
            <a:xfrm>
              <a:off x="720080" y="167463"/>
              <a:ext cx="7380842" cy="8565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 complejidad de un problema. Es más simple resolverlo si lo divido en partes más simples.</a:t>
              </a:r>
              <a:endParaRPr b="1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82338" y="2467"/>
              <a:ext cx="637741" cy="118656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9"/>
            <p:cNvSpPr txBox="1"/>
            <p:nvPr/>
          </p:nvSpPr>
          <p:spPr>
            <a:xfrm>
              <a:off x="113470" y="33599"/>
              <a:ext cx="575477" cy="11243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1" i="0" lang="en" sz="4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 rot="5400000">
              <a:off x="3959043" y="-1871944"/>
              <a:ext cx="949253" cy="7427181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BE4E7">
                <a:alpha val="89411"/>
              </a:srgbClr>
            </a:solidFill>
            <a:ln cap="flat" cmpd="sng" w="9525">
              <a:solidFill>
                <a:srgbClr val="CBE4E7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9"/>
            <p:cNvSpPr txBox="1"/>
            <p:nvPr/>
          </p:nvSpPr>
          <p:spPr>
            <a:xfrm>
              <a:off x="720080" y="1413358"/>
              <a:ext cx="7380842" cy="8565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Esas partes más simples me pueden servir para solucionar otro problema.</a:t>
              </a:r>
              <a:endParaRPr b="1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82338" y="1248362"/>
              <a:ext cx="637741" cy="118656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5DAD8"/>
                </a:gs>
                <a:gs pos="50000">
                  <a:srgbClr val="97D3D1"/>
                </a:gs>
                <a:gs pos="100000">
                  <a:srgbClr val="85D1C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9"/>
            <p:cNvSpPr txBox="1"/>
            <p:nvPr/>
          </p:nvSpPr>
          <p:spPr>
            <a:xfrm>
              <a:off x="113470" y="1279494"/>
              <a:ext cx="575477" cy="11243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1" i="0" lang="en" sz="4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 rot="5400000">
              <a:off x="3959043" y="-626048"/>
              <a:ext cx="949253" cy="7427181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E4D5">
                <a:alpha val="89411"/>
              </a:srgbClr>
            </a:solidFill>
            <a:ln cap="flat" cmpd="sng" w="9525">
              <a:solidFill>
                <a:srgbClr val="CCE4D5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9"/>
            <p:cNvSpPr txBox="1"/>
            <p:nvPr/>
          </p:nvSpPr>
          <p:spPr>
            <a:xfrm>
              <a:off x="720080" y="2659254"/>
              <a:ext cx="7380842" cy="8565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partes en que divido el problema pueden ser reales o abstractas.</a:t>
              </a:r>
              <a:endParaRPr b="1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82338" y="2494258"/>
              <a:ext cx="637741" cy="118656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5D7AF"/>
                </a:gs>
                <a:gs pos="50000">
                  <a:srgbClr val="97CFA3"/>
                </a:gs>
                <a:gs pos="100000">
                  <a:srgbClr val="84CC9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9"/>
            <p:cNvSpPr txBox="1"/>
            <p:nvPr/>
          </p:nvSpPr>
          <p:spPr>
            <a:xfrm>
              <a:off x="113470" y="2525390"/>
              <a:ext cx="575477" cy="11243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1" i="0" lang="en" sz="4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 rot="5400000">
              <a:off x="3959043" y="619846"/>
              <a:ext cx="949253" cy="7427181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E2CB">
                <a:alpha val="89411"/>
              </a:srgbClr>
            </a:solidFill>
            <a:ln cap="flat" cmpd="sng" w="9525">
              <a:solidFill>
                <a:srgbClr val="D2E2CB">
                  <a:alpha val="89411"/>
                </a:srgbClr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9"/>
            <p:cNvSpPr txBox="1"/>
            <p:nvPr/>
          </p:nvSpPr>
          <p:spPr>
            <a:xfrm>
              <a:off x="720080" y="3905149"/>
              <a:ext cx="7380842" cy="8565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Las partes en las que he dividido el problema tienen características (</a:t>
              </a:r>
              <a:r>
                <a:rPr b="1" i="0" lang="en" sz="1900" u="none" cap="none" strike="noStrike">
                  <a:solidFill>
                    <a:srgbClr val="0000FF"/>
                  </a:solidFill>
                  <a:latin typeface="Calibri"/>
                  <a:ea typeface="Calibri"/>
                  <a:cs typeface="Calibri"/>
                  <a:sym typeface="Calibri"/>
                </a:rPr>
                <a:t>atributos</a:t>
              </a: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), </a:t>
              </a:r>
              <a:r>
                <a:rPr b="1" i="0" lang="en" sz="1900" u="none" cap="none" strike="noStrike">
                  <a:solidFill>
                    <a:srgbClr val="0000FF"/>
                  </a:solidFill>
                  <a:latin typeface="Calibri"/>
                  <a:ea typeface="Calibri"/>
                  <a:cs typeface="Calibri"/>
                  <a:sym typeface="Calibri"/>
                </a:rPr>
                <a:t>acciones</a:t>
              </a:r>
              <a:r>
                <a:rPr b="1" i="0" lang="en" sz="1900" u="none" cap="none" strike="noStrik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propias  y </a:t>
              </a:r>
              <a:r>
                <a:rPr b="1" i="0" lang="en" sz="1900" u="none" cap="none" strike="noStrike">
                  <a:solidFill>
                    <a:srgbClr val="0000FF"/>
                  </a:solidFill>
                  <a:latin typeface="Calibri"/>
                  <a:ea typeface="Calibri"/>
                  <a:cs typeface="Calibri"/>
                  <a:sym typeface="Calibri"/>
                </a:rPr>
                <a:t>relaciones</a:t>
              </a:r>
              <a:r>
                <a:rPr b="1" i="0" lang="en" sz="1900" u="none" cap="none" strike="noStrik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en" sz="1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 otras partes.</a:t>
              </a:r>
              <a:endParaRPr b="1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82338" y="3740153"/>
              <a:ext cx="637741" cy="1186567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B3D3A4"/>
                </a:gs>
                <a:gs pos="50000">
                  <a:srgbClr val="A7CB97"/>
                </a:gs>
                <a:gs pos="100000">
                  <a:srgbClr val="9AC68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9"/>
            <p:cNvSpPr txBox="1"/>
            <p:nvPr/>
          </p:nvSpPr>
          <p:spPr>
            <a:xfrm>
              <a:off x="113470" y="3771285"/>
              <a:ext cx="575477" cy="11243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152400" spcFirstLastPara="1" rIns="152400" wrap="square" tIns="7620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r>
                <a:rPr b="1" i="0" lang="en" sz="4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1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269850" y="1319101"/>
            <a:ext cx="5803146" cy="17519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000">
                <a:latin typeface="Rubik"/>
                <a:ea typeface="Rubik"/>
                <a:cs typeface="Rubik"/>
                <a:sym typeface="Rubik"/>
              </a:rPr>
              <a:t>Cualquier cosa</a:t>
            </a:r>
            <a:endParaRPr sz="40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>
                <a:latin typeface="Hammersmith One"/>
                <a:ea typeface="Hammersmith One"/>
                <a:cs typeface="Hammersmith One"/>
                <a:sym typeface="Hammersmith One"/>
              </a:rPr>
              <a:t>… </a:t>
            </a:r>
            <a:r>
              <a:rPr lang="en" sz="2400"/>
              <a:t>real o abstracta que puedes describir.</a:t>
            </a:r>
            <a:r>
              <a:rPr lang="en" sz="6000">
                <a:latin typeface="Rubik"/>
                <a:ea typeface="Rubik"/>
                <a:cs typeface="Rubik"/>
                <a:sym typeface="Rubik"/>
              </a:rPr>
              <a:t> </a:t>
            </a:r>
            <a:endParaRPr sz="6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138023" y="82241"/>
            <a:ext cx="445123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1" i="0" lang="en" sz="3200" u="none" cap="none" strike="noStrike">
                <a:solidFill>
                  <a:srgbClr val="0000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 un objeto?</a:t>
            </a:r>
            <a:endParaRPr b="1" i="0" sz="3200" u="none" cap="none" strike="noStrike">
              <a:solidFill>
                <a:srgbClr val="0000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1" name="Google Shape;18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89253" y="2890325"/>
            <a:ext cx="4327720" cy="283507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50188" y="4588494"/>
            <a:ext cx="4626900" cy="1065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Nombre: My car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Autor:  Jason Spaceman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Fuente: </a:t>
            </a:r>
            <a:r>
              <a:rPr b="0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https://www.flickr.com/photos/22404965@N08/3361756632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Licencia: CC BY 2.0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esentación2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